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6" r:id="rId1"/>
  </p:sldMasterIdLst>
  <p:notesMasterIdLst>
    <p:notesMasterId r:id="rId25"/>
  </p:notesMasterIdLst>
  <p:sldIdLst>
    <p:sldId id="256" r:id="rId2"/>
    <p:sldId id="260" r:id="rId3"/>
    <p:sldId id="262" r:id="rId4"/>
    <p:sldId id="259" r:id="rId5"/>
    <p:sldId id="278" r:id="rId6"/>
    <p:sldId id="279" r:id="rId7"/>
    <p:sldId id="257" r:id="rId8"/>
    <p:sldId id="265" r:id="rId9"/>
    <p:sldId id="268" r:id="rId10"/>
    <p:sldId id="261" r:id="rId11"/>
    <p:sldId id="269" r:id="rId12"/>
    <p:sldId id="271" r:id="rId13"/>
    <p:sldId id="281" r:id="rId14"/>
    <p:sldId id="282" r:id="rId15"/>
    <p:sldId id="283" r:id="rId16"/>
    <p:sldId id="280" r:id="rId17"/>
    <p:sldId id="273" r:id="rId18"/>
    <p:sldId id="270" r:id="rId19"/>
    <p:sldId id="264" r:id="rId20"/>
    <p:sldId id="275" r:id="rId21"/>
    <p:sldId id="276" r:id="rId22"/>
    <p:sldId id="277" r:id="rId23"/>
    <p:sldId id="258"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5714"/>
    <p:restoredTop sz="74000"/>
  </p:normalViewPr>
  <p:slideViewPr>
    <p:cSldViewPr snapToGrid="0" snapToObjects="1">
      <p:cViewPr varScale="1">
        <p:scale>
          <a:sx n="120" d="100"/>
          <a:sy n="120" d="100"/>
        </p:scale>
        <p:origin x="3248"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1" i="0" u="none" strike="noStrike" kern="1200" spc="0" baseline="0">
                <a:solidFill>
                  <a:schemeClr val="tx1">
                    <a:lumMod val="65000"/>
                    <a:lumOff val="35000"/>
                  </a:schemeClr>
                </a:solidFill>
                <a:latin typeface="+mn-lt"/>
                <a:ea typeface="+mn-ea"/>
                <a:cs typeface="+mn-cs"/>
              </a:defRPr>
            </a:pPr>
            <a:r>
              <a:rPr lang="en-US" b="1"/>
              <a:t>Time to load Sales Order Page after recompile</a:t>
            </a:r>
          </a:p>
        </c:rich>
      </c:tx>
      <c:overlay val="0"/>
      <c:spPr>
        <a:noFill/>
        <a:ln>
          <a:noFill/>
        </a:ln>
        <a:effectLst/>
      </c:spPr>
      <c:txPr>
        <a:bodyPr rot="0" spcFirstLastPara="1" vertOverflow="ellipsis" vert="horz" wrap="square" anchor="ctr" anchorCtr="1"/>
        <a:lstStyle/>
        <a:p>
          <a:pPr>
            <a:defRPr sz="1400" b="1"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spPr>
            <a:solidFill>
              <a:schemeClr val="accent1"/>
            </a:solidFill>
            <a:ln>
              <a:noFill/>
            </a:ln>
            <a:effectLst/>
          </c:spPr>
          <c:invertIfNegative val="0"/>
          <c:cat>
            <c:strRef>
              <c:f>Sheet1!$A$1:$A$2</c:f>
              <c:strCache>
                <c:ptCount val="2"/>
                <c:pt idx="0">
                  <c:v>With default settings</c:v>
                </c:pt>
                <c:pt idx="1">
                  <c:v>With optimized settings</c:v>
                </c:pt>
              </c:strCache>
            </c:strRef>
          </c:cat>
          <c:val>
            <c:numRef>
              <c:f>Sheet1!$B$1:$B$2</c:f>
              <c:numCache>
                <c:formatCode>General</c:formatCode>
                <c:ptCount val="2"/>
                <c:pt idx="0">
                  <c:v>32</c:v>
                </c:pt>
                <c:pt idx="1">
                  <c:v>16</c:v>
                </c:pt>
              </c:numCache>
            </c:numRef>
          </c:val>
          <c:extLst>
            <c:ext xmlns:c16="http://schemas.microsoft.com/office/drawing/2014/chart" uri="{C3380CC4-5D6E-409C-BE32-E72D297353CC}">
              <c16:uniqueId val="{00000000-EF33-4E41-BBB0-6D5834C356D3}"/>
            </c:ext>
          </c:extLst>
        </c:ser>
        <c:dLbls>
          <c:showLegendKey val="0"/>
          <c:showVal val="0"/>
          <c:showCatName val="0"/>
          <c:showSerName val="0"/>
          <c:showPercent val="0"/>
          <c:showBubbleSize val="0"/>
        </c:dLbls>
        <c:gapWidth val="219"/>
        <c:overlap val="-27"/>
        <c:axId val="173517152"/>
        <c:axId val="173333008"/>
      </c:barChart>
      <c:catAx>
        <c:axId val="17351715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73333008"/>
        <c:crosses val="autoZero"/>
        <c:auto val="1"/>
        <c:lblAlgn val="ctr"/>
        <c:lblOffset val="100"/>
        <c:noMultiLvlLbl val="0"/>
      </c:catAx>
      <c:valAx>
        <c:axId val="17333300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7351715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5AF34ED-079F-7544-9A74-DCD62A13699F}" type="datetimeFigureOut">
              <a:rPr lang="en-US" smtClean="0"/>
              <a:t>6/20/18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38FA979-AC94-D245-BFAB-E64B0D0B935D}" type="slidenum">
              <a:rPr lang="en-US" smtClean="0"/>
              <a:t>‹#›</a:t>
            </a:fld>
            <a:endParaRPr lang="en-US"/>
          </a:p>
        </p:txBody>
      </p:sp>
    </p:spTree>
    <p:extLst>
      <p:ext uri="{BB962C8B-B14F-4D97-AF65-F5344CB8AC3E}">
        <p14:creationId xmlns:p14="http://schemas.microsoft.com/office/powerpoint/2010/main" val="21286987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Prep Notes</a:t>
            </a:r>
          </a:p>
          <a:p>
            <a:endParaRPr lang="en-US" dirty="0"/>
          </a:p>
        </p:txBody>
      </p:sp>
      <p:sp>
        <p:nvSpPr>
          <p:cNvPr id="4" name="Slide Number Placeholder 3"/>
          <p:cNvSpPr>
            <a:spLocks noGrp="1"/>
          </p:cNvSpPr>
          <p:nvPr>
            <p:ph type="sldNum" sz="quarter" idx="10"/>
          </p:nvPr>
        </p:nvSpPr>
        <p:spPr/>
        <p:txBody>
          <a:bodyPr/>
          <a:lstStyle/>
          <a:p>
            <a:fld id="{938FA979-AC94-D245-BFAB-E64B0D0B935D}" type="slidenum">
              <a:rPr lang="en-US" smtClean="0"/>
              <a:t>1</a:t>
            </a:fld>
            <a:endParaRPr lang="en-US"/>
          </a:p>
        </p:txBody>
      </p:sp>
    </p:spTree>
    <p:extLst>
      <p:ext uri="{BB962C8B-B14F-4D97-AF65-F5344CB8AC3E}">
        <p14:creationId xmlns:p14="http://schemas.microsoft.com/office/powerpoint/2010/main" val="1865560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38FA979-AC94-D245-BFAB-E64B0D0B935D}" type="slidenum">
              <a:rPr lang="en-US" smtClean="0"/>
              <a:t>10</a:t>
            </a:fld>
            <a:endParaRPr lang="en-US"/>
          </a:p>
        </p:txBody>
      </p:sp>
    </p:spTree>
    <p:extLst>
      <p:ext uri="{BB962C8B-B14F-4D97-AF65-F5344CB8AC3E}">
        <p14:creationId xmlns:p14="http://schemas.microsoft.com/office/powerpoint/2010/main" val="37933665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next section I will be covering techniques that are at best, unsupported by Acumatica, and that may, at worst, stop working at any point in time. These techniques may however represent the only way to solve a particular challenge. I certainly don’t recommend that you start using these techniques tomorrow, but they are powerful and valuable enough that you </a:t>
            </a:r>
            <a:r>
              <a:rPr lang="en-US"/>
              <a:t>should know about them!</a:t>
            </a:r>
            <a:endParaRPr lang="en-US" dirty="0"/>
          </a:p>
        </p:txBody>
      </p:sp>
      <p:sp>
        <p:nvSpPr>
          <p:cNvPr id="4" name="Slide Number Placeholder 3"/>
          <p:cNvSpPr>
            <a:spLocks noGrp="1"/>
          </p:cNvSpPr>
          <p:nvPr>
            <p:ph type="sldNum" sz="quarter" idx="10"/>
          </p:nvPr>
        </p:nvSpPr>
        <p:spPr/>
        <p:txBody>
          <a:bodyPr/>
          <a:lstStyle/>
          <a:p>
            <a:fld id="{938FA979-AC94-D245-BFAB-E64B0D0B935D}" type="slidenum">
              <a:rPr lang="en-US" smtClean="0"/>
              <a:t>11</a:t>
            </a:fld>
            <a:endParaRPr lang="en-US"/>
          </a:p>
        </p:txBody>
      </p:sp>
    </p:spTree>
    <p:extLst>
      <p:ext uri="{BB962C8B-B14F-4D97-AF65-F5344CB8AC3E}">
        <p14:creationId xmlns:p14="http://schemas.microsoft.com/office/powerpoint/2010/main" val="18884298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http://10.211.55.13/AcumaticaDemo2018/Pages/GL/GL301000.aspx</a:t>
            </a:r>
          </a:p>
        </p:txBody>
      </p:sp>
      <p:sp>
        <p:nvSpPr>
          <p:cNvPr id="4" name="Slide Number Placeholder 3"/>
          <p:cNvSpPr>
            <a:spLocks noGrp="1"/>
          </p:cNvSpPr>
          <p:nvPr>
            <p:ph type="sldNum" sz="quarter" idx="10"/>
          </p:nvPr>
        </p:nvSpPr>
        <p:spPr/>
        <p:txBody>
          <a:bodyPr/>
          <a:lstStyle/>
          <a:p>
            <a:fld id="{938FA979-AC94-D245-BFAB-E64B0D0B935D}" type="slidenum">
              <a:rPr lang="en-US" smtClean="0"/>
              <a:t>12</a:t>
            </a:fld>
            <a:endParaRPr lang="en-US"/>
          </a:p>
        </p:txBody>
      </p:sp>
    </p:spTree>
    <p:extLst>
      <p:ext uri="{BB962C8B-B14F-4D97-AF65-F5344CB8AC3E}">
        <p14:creationId xmlns:p14="http://schemas.microsoft.com/office/powerpoint/2010/main" val="41161879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consider a simple example. A car. It requires an engine to run.</a:t>
            </a:r>
          </a:p>
          <a:p>
            <a:endParaRPr lang="en-US" dirty="0"/>
          </a:p>
          <a:p>
            <a:r>
              <a:rPr lang="en-US" dirty="0"/>
              <a:t>What if we want to change the gas engine used by the car for an electric engine? We need to rewrite the car class. Now imagine that you also have a Truck class and a Lawnmower that you also want to change to use an electric engine. They need to be rewritten too.</a:t>
            </a:r>
          </a:p>
          <a:p>
            <a:endParaRPr lang="en-US" dirty="0"/>
          </a:p>
          <a:p>
            <a:r>
              <a:rPr lang="en-US" dirty="0"/>
              <a:t>What about testing? How can we test the Car without having to test the engine at the same time?</a:t>
            </a:r>
          </a:p>
          <a:p>
            <a:endParaRPr lang="en-US" dirty="0"/>
          </a:p>
          <a:p>
            <a:r>
              <a:rPr lang="en-US" dirty="0"/>
              <a:t>These are all problems that dependency injection aims to solve</a:t>
            </a:r>
          </a:p>
        </p:txBody>
      </p:sp>
      <p:sp>
        <p:nvSpPr>
          <p:cNvPr id="4" name="Slide Number Placeholder 3"/>
          <p:cNvSpPr>
            <a:spLocks noGrp="1"/>
          </p:cNvSpPr>
          <p:nvPr>
            <p:ph type="sldNum" sz="quarter" idx="10"/>
          </p:nvPr>
        </p:nvSpPr>
        <p:spPr/>
        <p:txBody>
          <a:bodyPr/>
          <a:lstStyle/>
          <a:p>
            <a:fld id="{938FA979-AC94-D245-BFAB-E64B0D0B935D}" type="slidenum">
              <a:rPr lang="en-US" smtClean="0"/>
              <a:t>13</a:t>
            </a:fld>
            <a:endParaRPr lang="en-US"/>
          </a:p>
        </p:txBody>
      </p:sp>
    </p:spTree>
    <p:extLst>
      <p:ext uri="{BB962C8B-B14F-4D97-AF65-F5344CB8AC3E}">
        <p14:creationId xmlns:p14="http://schemas.microsoft.com/office/powerpoint/2010/main" val="10652308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0" i="0" u="none" strike="noStrike" kern="1200" dirty="0">
                <a:solidFill>
                  <a:schemeClr val="tx1"/>
                </a:solidFill>
                <a:effectLst/>
                <a:latin typeface="+mn-lt"/>
                <a:ea typeface="+mn-ea"/>
                <a:cs typeface="+mn-cs"/>
              </a:rPr>
              <a:t>Now our Car class is dependent on only the </a:t>
            </a:r>
            <a:r>
              <a:rPr lang="en-CA" sz="1200" b="0" i="0" u="none" strike="noStrike" kern="1200" dirty="0" err="1">
                <a:solidFill>
                  <a:schemeClr val="tx1"/>
                </a:solidFill>
                <a:effectLst/>
                <a:latin typeface="+mn-lt"/>
                <a:ea typeface="+mn-ea"/>
                <a:cs typeface="+mn-cs"/>
              </a:rPr>
              <a:t>IEngine</a:t>
            </a:r>
            <a:r>
              <a:rPr lang="en-CA" sz="1200" b="0" i="0" u="none" strike="noStrike" kern="1200" dirty="0">
                <a:solidFill>
                  <a:schemeClr val="tx1"/>
                </a:solidFill>
                <a:effectLst/>
                <a:latin typeface="+mn-lt"/>
                <a:ea typeface="+mn-ea"/>
                <a:cs typeface="+mn-cs"/>
              </a:rPr>
              <a:t> interface, not a specific implementation of engine. </a:t>
            </a:r>
          </a:p>
          <a:p>
            <a:endParaRPr lang="en-CA" sz="1200" b="0" i="0" u="none" strike="noStrike" kern="1200" dirty="0">
              <a:solidFill>
                <a:schemeClr val="tx1"/>
              </a:solidFill>
              <a:effectLst/>
              <a:latin typeface="+mn-lt"/>
              <a:ea typeface="+mn-ea"/>
              <a:cs typeface="+mn-cs"/>
            </a:endParaRPr>
          </a:p>
          <a:p>
            <a:r>
              <a:rPr lang="en-CA" sz="1200" b="0" i="0" u="none" strike="noStrike" kern="1200" dirty="0">
                <a:solidFill>
                  <a:schemeClr val="tx1"/>
                </a:solidFill>
                <a:effectLst/>
                <a:latin typeface="+mn-lt"/>
                <a:ea typeface="+mn-ea"/>
                <a:cs typeface="+mn-cs"/>
              </a:rPr>
              <a:t>Now, the only trick is how do we create an instance of the Car and give it an actual concrete Engine class like </a:t>
            </a:r>
            <a:r>
              <a:rPr lang="en-CA" sz="1200" b="0" i="0" u="none" strike="noStrike" kern="1200" dirty="0" err="1">
                <a:solidFill>
                  <a:schemeClr val="tx1"/>
                </a:solidFill>
                <a:effectLst/>
                <a:latin typeface="+mn-lt"/>
                <a:ea typeface="+mn-ea"/>
                <a:cs typeface="+mn-cs"/>
              </a:rPr>
              <a:t>GasEngine</a:t>
            </a:r>
            <a:r>
              <a:rPr lang="en-CA" sz="1200" b="0" i="0" u="none" strike="noStrike" kern="1200" dirty="0">
                <a:solidFill>
                  <a:schemeClr val="tx1"/>
                </a:solidFill>
                <a:effectLst/>
                <a:latin typeface="+mn-lt"/>
                <a:ea typeface="+mn-ea"/>
                <a:cs typeface="+mn-cs"/>
              </a:rPr>
              <a:t> or </a:t>
            </a:r>
            <a:r>
              <a:rPr lang="en-CA" sz="1200" b="0" i="0" u="none" strike="noStrike" kern="1200" dirty="0" err="1">
                <a:solidFill>
                  <a:schemeClr val="tx1"/>
                </a:solidFill>
                <a:effectLst/>
                <a:latin typeface="+mn-lt"/>
                <a:ea typeface="+mn-ea"/>
                <a:cs typeface="+mn-cs"/>
              </a:rPr>
              <a:t>ElectricityEngine</a:t>
            </a:r>
            <a:r>
              <a:rPr lang="en-CA" sz="1200" b="0" i="0" u="none" strike="noStrike" kern="1200" dirty="0">
                <a:solidFill>
                  <a:schemeClr val="tx1"/>
                </a:solidFill>
                <a:effectLst/>
                <a:latin typeface="+mn-lt"/>
                <a:ea typeface="+mn-ea"/>
                <a:cs typeface="+mn-cs"/>
              </a:rPr>
              <a:t>. </a:t>
            </a:r>
            <a:endParaRPr lang="en-US" dirty="0"/>
          </a:p>
        </p:txBody>
      </p:sp>
      <p:sp>
        <p:nvSpPr>
          <p:cNvPr id="4" name="Slide Number Placeholder 3"/>
          <p:cNvSpPr>
            <a:spLocks noGrp="1"/>
          </p:cNvSpPr>
          <p:nvPr>
            <p:ph type="sldNum" sz="quarter" idx="10"/>
          </p:nvPr>
        </p:nvSpPr>
        <p:spPr/>
        <p:txBody>
          <a:bodyPr/>
          <a:lstStyle/>
          <a:p>
            <a:fld id="{938FA979-AC94-D245-BFAB-E64B0D0B935D}" type="slidenum">
              <a:rPr lang="en-US" smtClean="0"/>
              <a:t>14</a:t>
            </a:fld>
            <a:endParaRPr lang="en-US"/>
          </a:p>
        </p:txBody>
      </p:sp>
    </p:spTree>
    <p:extLst>
      <p:ext uri="{BB962C8B-B14F-4D97-AF65-F5344CB8AC3E}">
        <p14:creationId xmlns:p14="http://schemas.microsoft.com/office/powerpoint/2010/main" val="6374328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Here’s how we would get a new instance of the car. If we had other dependencies like that - a car has hundreds if not thousands of dependencies – the code would get really messy.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also don’t want the caller to be responsible of knowing all the dependencies a car requires. </a:t>
            </a:r>
            <a:r>
              <a:rPr lang="en-CA" sz="1200" b="0" i="0" u="none" strike="noStrike" kern="1200" dirty="0">
                <a:solidFill>
                  <a:schemeClr val="tx1"/>
                </a:solidFill>
                <a:effectLst/>
                <a:latin typeface="+mn-lt"/>
                <a:ea typeface="+mn-ea"/>
                <a:cs typeface="+mn-cs"/>
              </a:rPr>
              <a:t>That's where </a:t>
            </a:r>
            <a:r>
              <a:rPr lang="en-CA" sz="1200" b="1" i="0" u="none" strike="noStrike" kern="1200" dirty="0">
                <a:solidFill>
                  <a:schemeClr val="tx1"/>
                </a:solidFill>
                <a:effectLst/>
                <a:latin typeface="+mn-lt"/>
                <a:ea typeface="+mn-ea"/>
                <a:cs typeface="+mn-cs"/>
              </a:rPr>
              <a:t>Dependency Injection </a:t>
            </a:r>
            <a:r>
              <a:rPr lang="en-CA" sz="1200" b="0" i="0" u="none" strike="noStrike" kern="1200" dirty="0">
                <a:solidFill>
                  <a:schemeClr val="tx1"/>
                </a:solidFill>
                <a:effectLst/>
                <a:latin typeface="+mn-lt"/>
                <a:ea typeface="+mn-ea"/>
                <a:cs typeface="+mn-cs"/>
              </a:rPr>
              <a:t>comes in.</a:t>
            </a:r>
            <a:r>
              <a:rPr lang="en-US" sz="1200" b="0" i="0" u="none" strike="noStrike" kern="1200" dirty="0">
                <a:solidFill>
                  <a:schemeClr val="tx1"/>
                </a:solidFill>
                <a:effectLst/>
                <a:latin typeface="+mn-lt"/>
                <a:ea typeface="+mn-ea"/>
                <a:cs typeface="+mn-cs"/>
              </a:rPr>
              <a:t> </a:t>
            </a:r>
            <a:r>
              <a:rPr lang="en-US" dirty="0"/>
              <a:t>The DI container takes care of getting us a new Car instance, and resolving all the dependencies.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can change our engines to electric engines without having to modify the Car or classes that work with the car. And we can start consuming new services without having to modify the code that calls the Car.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938FA979-AC94-D245-BFAB-E64B0D0B935D}" type="slidenum">
              <a:rPr lang="en-US" smtClean="0"/>
              <a:t>15</a:t>
            </a:fld>
            <a:endParaRPr lang="en-US"/>
          </a:p>
        </p:txBody>
      </p:sp>
    </p:spTree>
    <p:extLst>
      <p:ext uri="{BB962C8B-B14F-4D97-AF65-F5344CB8AC3E}">
        <p14:creationId xmlns:p14="http://schemas.microsoft.com/office/powerpoint/2010/main" val="32960226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0" i="0" u="none" strike="noStrike" kern="1200" dirty="0">
                <a:solidFill>
                  <a:schemeClr val="tx1"/>
                </a:solidFill>
                <a:effectLst/>
                <a:latin typeface="+mn-lt"/>
                <a:ea typeface="+mn-ea"/>
                <a:cs typeface="+mn-cs"/>
              </a:rPr>
              <a:t>DI is used in a few places inside Acumatica, mostly some of the newer components like OData, the Contract-Based API and Push Notifications. The only “visible” use is with generic graph extensions, a concept introduced in 2018 R1 to allow reusable business logic.</a:t>
            </a:r>
          </a:p>
          <a:p>
            <a:endParaRPr lang="en-CA" sz="1200" b="0" i="0" u="none" strike="noStrike" kern="1200" dirty="0">
              <a:solidFill>
                <a:schemeClr val="tx1"/>
              </a:solidFill>
              <a:effectLst/>
              <a:latin typeface="+mn-lt"/>
              <a:ea typeface="+mn-ea"/>
              <a:cs typeface="+mn-cs"/>
            </a:endParaRPr>
          </a:p>
          <a:p>
            <a:r>
              <a:rPr lang="en-CA" sz="1200" b="0" i="0" u="none" strike="noStrike" kern="1200" dirty="0">
                <a:solidFill>
                  <a:schemeClr val="tx1"/>
                </a:solidFill>
                <a:effectLst/>
                <a:latin typeface="+mn-lt"/>
                <a:ea typeface="+mn-ea"/>
                <a:cs typeface="+mn-cs"/>
              </a:rPr>
              <a:t>Demo:</a:t>
            </a:r>
          </a:p>
          <a:p>
            <a:pPr marL="171450" indent="-171450">
              <a:buFont typeface="Arial" panose="020B0604020202020204" pitchFamily="34" charset="0"/>
              <a:buChar char="•"/>
            </a:pPr>
            <a:r>
              <a:rPr lang="en-CA" sz="1200" b="0" i="0" u="none" strike="noStrike" kern="1200" dirty="0">
                <a:solidFill>
                  <a:schemeClr val="tx1"/>
                </a:solidFill>
                <a:effectLst/>
                <a:latin typeface="+mn-lt"/>
                <a:ea typeface="+mn-ea"/>
                <a:cs typeface="+mn-cs"/>
              </a:rPr>
              <a:t>Show where components are registered (”Module” class)</a:t>
            </a:r>
          </a:p>
          <a:p>
            <a:pPr marL="171450" indent="-171450">
              <a:buFont typeface="Arial" panose="020B0604020202020204" pitchFamily="34" charset="0"/>
              <a:buChar char="•"/>
            </a:pPr>
            <a:r>
              <a:rPr lang="en-CA" sz="1200" b="0" i="0" u="none" strike="noStrike" kern="1200" dirty="0">
                <a:solidFill>
                  <a:schemeClr val="tx1"/>
                </a:solidFill>
                <a:effectLst/>
                <a:latin typeface="+mn-lt"/>
                <a:ea typeface="+mn-ea"/>
                <a:cs typeface="+mn-cs"/>
              </a:rPr>
              <a:t>Show how dependencies are injected</a:t>
            </a:r>
            <a:endParaRPr lang="en-US" dirty="0"/>
          </a:p>
        </p:txBody>
      </p:sp>
      <p:sp>
        <p:nvSpPr>
          <p:cNvPr id="4" name="Slide Number Placeholder 3"/>
          <p:cNvSpPr>
            <a:spLocks noGrp="1"/>
          </p:cNvSpPr>
          <p:nvPr>
            <p:ph type="sldNum" sz="quarter" idx="10"/>
          </p:nvPr>
        </p:nvSpPr>
        <p:spPr/>
        <p:txBody>
          <a:bodyPr/>
          <a:lstStyle/>
          <a:p>
            <a:fld id="{938FA979-AC94-D245-BFAB-E64B0D0B935D}" type="slidenum">
              <a:rPr lang="en-US" smtClean="0"/>
              <a:t>16</a:t>
            </a:fld>
            <a:endParaRPr lang="en-US"/>
          </a:p>
        </p:txBody>
      </p:sp>
    </p:spTree>
    <p:extLst>
      <p:ext uri="{BB962C8B-B14F-4D97-AF65-F5344CB8AC3E}">
        <p14:creationId xmlns:p14="http://schemas.microsoft.com/office/powerpoint/2010/main" val="37937356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38FA979-AC94-D245-BFAB-E64B0D0B935D}" type="slidenum">
              <a:rPr lang="en-US" smtClean="0"/>
              <a:t>17</a:t>
            </a:fld>
            <a:endParaRPr lang="en-US"/>
          </a:p>
        </p:txBody>
      </p:sp>
    </p:spTree>
    <p:extLst>
      <p:ext uri="{BB962C8B-B14F-4D97-AF65-F5344CB8AC3E}">
        <p14:creationId xmlns:p14="http://schemas.microsoft.com/office/powerpoint/2010/main" val="17027473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remember! With great power comes great responsibility!</a:t>
            </a:r>
          </a:p>
        </p:txBody>
      </p:sp>
      <p:sp>
        <p:nvSpPr>
          <p:cNvPr id="4" name="Slide Number Placeholder 3"/>
          <p:cNvSpPr>
            <a:spLocks noGrp="1"/>
          </p:cNvSpPr>
          <p:nvPr>
            <p:ph type="sldNum" sz="quarter" idx="10"/>
          </p:nvPr>
        </p:nvSpPr>
        <p:spPr/>
        <p:txBody>
          <a:bodyPr/>
          <a:lstStyle/>
          <a:p>
            <a:fld id="{938FA979-AC94-D245-BFAB-E64B0D0B935D}" type="slidenum">
              <a:rPr lang="en-US" smtClean="0"/>
              <a:t>18</a:t>
            </a:fld>
            <a:endParaRPr lang="en-US"/>
          </a:p>
        </p:txBody>
      </p:sp>
    </p:spTree>
    <p:extLst>
      <p:ext uri="{BB962C8B-B14F-4D97-AF65-F5344CB8AC3E}">
        <p14:creationId xmlns:p14="http://schemas.microsoft.com/office/powerpoint/2010/main" val="26329306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I’ve been programming for more than 20 years now, most of it doing ERP-related work, and the last 8 on the Acumatica Framework. There’s always something new to learn and I love to push things to their limit. Some of the techniques I have presented you today are things I learned while working on actual customer projects, but others are things I developed simply for the sake of learning, but also contributing to the community. I’d like to present you 3 projects that I’ve worked on in the last year and which are available on GitHub.</a:t>
            </a:r>
          </a:p>
        </p:txBody>
      </p:sp>
      <p:sp>
        <p:nvSpPr>
          <p:cNvPr id="4" name="Slide Number Placeholder 3"/>
          <p:cNvSpPr>
            <a:spLocks noGrp="1"/>
          </p:cNvSpPr>
          <p:nvPr>
            <p:ph type="sldNum" sz="quarter" idx="10"/>
          </p:nvPr>
        </p:nvSpPr>
        <p:spPr/>
        <p:txBody>
          <a:bodyPr/>
          <a:lstStyle/>
          <a:p>
            <a:fld id="{938FA979-AC94-D245-BFAB-E64B0D0B935D}" type="slidenum">
              <a:rPr lang="en-US" smtClean="0"/>
              <a:t>19</a:t>
            </a:fld>
            <a:endParaRPr lang="en-US"/>
          </a:p>
        </p:txBody>
      </p:sp>
    </p:spTree>
    <p:extLst>
      <p:ext uri="{BB962C8B-B14F-4D97-AF65-F5344CB8AC3E}">
        <p14:creationId xmlns:p14="http://schemas.microsoft.com/office/powerpoint/2010/main" val="15604302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Quick intro on the presentation</a:t>
            </a:r>
          </a:p>
        </p:txBody>
      </p:sp>
      <p:sp>
        <p:nvSpPr>
          <p:cNvPr id="4" name="Slide Number Placeholder 3"/>
          <p:cNvSpPr>
            <a:spLocks noGrp="1"/>
          </p:cNvSpPr>
          <p:nvPr>
            <p:ph type="sldNum" sz="quarter" idx="10"/>
          </p:nvPr>
        </p:nvSpPr>
        <p:spPr/>
        <p:txBody>
          <a:bodyPr/>
          <a:lstStyle/>
          <a:p>
            <a:fld id="{938FA979-AC94-D245-BFAB-E64B0D0B935D}" type="slidenum">
              <a:rPr lang="en-US" smtClean="0"/>
              <a:t>2</a:t>
            </a:fld>
            <a:endParaRPr lang="en-US"/>
          </a:p>
        </p:txBody>
      </p:sp>
    </p:spTree>
    <p:extLst>
      <p:ext uri="{BB962C8B-B14F-4D97-AF65-F5344CB8AC3E}">
        <p14:creationId xmlns:p14="http://schemas.microsoft.com/office/powerpoint/2010/main" val="302324763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38FA979-AC94-D245-BFAB-E64B0D0B935D}" type="slidenum">
              <a:rPr lang="en-US" smtClean="0"/>
              <a:t>20</a:t>
            </a:fld>
            <a:endParaRPr lang="en-US"/>
          </a:p>
        </p:txBody>
      </p:sp>
    </p:spTree>
    <p:extLst>
      <p:ext uri="{BB962C8B-B14F-4D97-AF65-F5344CB8AC3E}">
        <p14:creationId xmlns:p14="http://schemas.microsoft.com/office/powerpoint/2010/main" val="215728164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Initial  idea I had was to create a scripting-like environment to allow adding actions dynamically to any screen as well as scheduled processing to generic inquiries. I had to build a code editor and I wanted to have modern capabilities like IntelliSense – I published the first phase of this project to GitHub. It uses the Monaco Editor built by Microsoft (same one in VS Code) as well as </a:t>
            </a:r>
            <a:r>
              <a:rPr lang="en-CA" dirty="0" err="1"/>
              <a:t>OmniSharp</a:t>
            </a:r>
            <a:r>
              <a:rPr lang="en-CA" dirty="0"/>
              <a:t> for the advanced editor services. I built the ”glue” between these components.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b="1" dirty="0"/>
              <a:t>DEMO: </a:t>
            </a:r>
            <a:r>
              <a:rPr lang="en-CA" dirty="0"/>
              <a:t>Show new DAC fields appear in the </a:t>
            </a:r>
            <a:r>
              <a:rPr lang="en-CA" dirty="0" err="1"/>
              <a:t>intellisense</a:t>
            </a:r>
            <a:r>
              <a:rPr lang="en-CA" dirty="0"/>
              <a:t> after adding – without having to republish!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The project has been a learning exercise for me and I don't have much time to invest in it. If you want to contribute, here are some ideas of what could be improved:</a:t>
            </a:r>
          </a:p>
          <a:p>
            <a:pPr lvl="1"/>
            <a:r>
              <a:rPr lang="en-CA" dirty="0"/>
              <a:t>Use </a:t>
            </a:r>
            <a:r>
              <a:rPr lang="en-CA" dirty="0" err="1"/>
              <a:t>websockets</a:t>
            </a:r>
            <a:r>
              <a:rPr lang="en-CA" dirty="0"/>
              <a:t> instead of HTTP POST calls to communicate with the /editor endpoint</a:t>
            </a:r>
          </a:p>
          <a:p>
            <a:pPr lvl="1"/>
            <a:r>
              <a:rPr lang="en-CA" dirty="0"/>
              <a:t>Remove dependency on .NET Core SDK (or remove dependency on </a:t>
            </a:r>
            <a:r>
              <a:rPr lang="en-CA" dirty="0" err="1"/>
              <a:t>OmniSharp</a:t>
            </a:r>
            <a:r>
              <a:rPr lang="en-CA" dirty="0"/>
              <a:t> altogether and go straight to Roslyn, like </a:t>
            </a:r>
            <a:r>
              <a:rPr lang="en-CA" dirty="0" err="1"/>
              <a:t>try.dot.net</a:t>
            </a:r>
            <a:r>
              <a:rPr lang="en-CA" dirty="0"/>
              <a:t>)</a:t>
            </a:r>
          </a:p>
          <a:p>
            <a:pPr lvl="1"/>
            <a:r>
              <a:rPr lang="en-CA" dirty="0"/>
              <a:t>Add support for more features supported by Monaco and </a:t>
            </a:r>
            <a:r>
              <a:rPr lang="en-CA" dirty="0" err="1"/>
              <a:t>OmniSharp</a:t>
            </a:r>
            <a:r>
              <a:rPr lang="en-CA" dirty="0"/>
              <a:t> like model markers (the red squiggly line that show up when you have an error in your code), editor commands, etc.</a:t>
            </a:r>
          </a:p>
          <a:p>
            <a:pPr lvl="1"/>
            <a:r>
              <a:rPr lang="en-CA" dirty="0"/>
              <a:t>Build a REPL (read-evaluate-print-loop) that uses this editor and can be invoked from any screen in Acumatica</a:t>
            </a:r>
          </a:p>
          <a:p>
            <a:endParaRPr lang="en-US" dirty="0"/>
          </a:p>
        </p:txBody>
      </p:sp>
      <p:sp>
        <p:nvSpPr>
          <p:cNvPr id="4" name="Slide Number Placeholder 3"/>
          <p:cNvSpPr>
            <a:spLocks noGrp="1"/>
          </p:cNvSpPr>
          <p:nvPr>
            <p:ph type="sldNum" sz="quarter" idx="10"/>
          </p:nvPr>
        </p:nvSpPr>
        <p:spPr/>
        <p:txBody>
          <a:bodyPr/>
          <a:lstStyle/>
          <a:p>
            <a:fld id="{938FA979-AC94-D245-BFAB-E64B0D0B935D}" type="slidenum">
              <a:rPr lang="en-US" smtClean="0"/>
              <a:t>21</a:t>
            </a:fld>
            <a:endParaRPr lang="en-US"/>
          </a:p>
        </p:txBody>
      </p:sp>
    </p:spTree>
    <p:extLst>
      <p:ext uri="{BB962C8B-B14F-4D97-AF65-F5344CB8AC3E}">
        <p14:creationId xmlns:p14="http://schemas.microsoft.com/office/powerpoint/2010/main" val="375079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38FA979-AC94-D245-BFAB-E64B0D0B935D}" type="slidenum">
              <a:rPr lang="en-US" smtClean="0"/>
              <a:t>22</a:t>
            </a:fld>
            <a:endParaRPr lang="en-US"/>
          </a:p>
        </p:txBody>
      </p:sp>
    </p:spTree>
    <p:extLst>
      <p:ext uri="{BB962C8B-B14F-4D97-AF65-F5344CB8AC3E}">
        <p14:creationId xmlns:p14="http://schemas.microsoft.com/office/powerpoint/2010/main" val="286647566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38FA979-AC94-D245-BFAB-E64B0D0B935D}" type="slidenum">
              <a:rPr lang="en-US" smtClean="0"/>
              <a:t>23</a:t>
            </a:fld>
            <a:endParaRPr lang="en-US"/>
          </a:p>
        </p:txBody>
      </p:sp>
    </p:spTree>
    <p:extLst>
      <p:ext uri="{BB962C8B-B14F-4D97-AF65-F5344CB8AC3E}">
        <p14:creationId xmlns:p14="http://schemas.microsoft.com/office/powerpoint/2010/main" val="25284825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38FA979-AC94-D245-BFAB-E64B0D0B935D}" type="slidenum">
              <a:rPr lang="en-US" smtClean="0"/>
              <a:t>3</a:t>
            </a:fld>
            <a:endParaRPr lang="en-US"/>
          </a:p>
        </p:txBody>
      </p:sp>
    </p:spTree>
    <p:extLst>
      <p:ext uri="{BB962C8B-B14F-4D97-AF65-F5344CB8AC3E}">
        <p14:creationId xmlns:p14="http://schemas.microsoft.com/office/powerpoint/2010/main" val="25368527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BQL and attributes are deeply ingrained in the Acumatica. The power of these platform tool lies in their ability to do a lot of stuff declaratively, without having to write actual code. For example, you can make a field required or have a default value by using the </a:t>
            </a:r>
            <a:r>
              <a:rPr lang="en-US" dirty="0" err="1"/>
              <a:t>PXDefault</a:t>
            </a:r>
            <a:r>
              <a:rPr lang="en-US" dirty="0"/>
              <a:t> attribute. You could achieve the same results without the attribute, by using </a:t>
            </a:r>
            <a:r>
              <a:rPr lang="en-US" dirty="0" err="1"/>
              <a:t>RowInserted</a:t>
            </a:r>
            <a:r>
              <a:rPr lang="en-US" dirty="0"/>
              <a:t> and Persisting events, however that can quickly add up to a lot of code. Code that you need to test and maintain, and which can sometimes be tricky to write correctly. I’d like to show you some attributes which were added to Acumatica in the last few years, but which are not well know and that have very practical uses and which can help you streamline your graph code even further.</a:t>
            </a:r>
          </a:p>
        </p:txBody>
      </p:sp>
      <p:sp>
        <p:nvSpPr>
          <p:cNvPr id="4" name="Slide Number Placeholder 3"/>
          <p:cNvSpPr>
            <a:spLocks noGrp="1"/>
          </p:cNvSpPr>
          <p:nvPr>
            <p:ph type="sldNum" sz="quarter" idx="10"/>
          </p:nvPr>
        </p:nvSpPr>
        <p:spPr/>
        <p:txBody>
          <a:bodyPr/>
          <a:lstStyle/>
          <a:p>
            <a:fld id="{938FA979-AC94-D245-BFAB-E64B0D0B935D}" type="slidenum">
              <a:rPr lang="en-US" smtClean="0"/>
              <a:t>4</a:t>
            </a:fld>
            <a:endParaRPr lang="en-US"/>
          </a:p>
        </p:txBody>
      </p:sp>
    </p:spTree>
    <p:extLst>
      <p:ext uri="{BB962C8B-B14F-4D97-AF65-F5344CB8AC3E}">
        <p14:creationId xmlns:p14="http://schemas.microsoft.com/office/powerpoint/2010/main" val="17014208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38FA979-AC94-D245-BFAB-E64B0D0B935D}" type="slidenum">
              <a:rPr lang="en-US" smtClean="0"/>
              <a:t>5</a:t>
            </a:fld>
            <a:endParaRPr lang="en-US"/>
          </a:p>
        </p:txBody>
      </p:sp>
    </p:spTree>
    <p:extLst>
      <p:ext uri="{BB962C8B-B14F-4D97-AF65-F5344CB8AC3E}">
        <p14:creationId xmlns:p14="http://schemas.microsoft.com/office/powerpoint/2010/main" val="23200205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38FA979-AC94-D245-BFAB-E64B0D0B935D}" type="slidenum">
              <a:rPr lang="en-US" smtClean="0"/>
              <a:t>6</a:t>
            </a:fld>
            <a:endParaRPr lang="en-US"/>
          </a:p>
        </p:txBody>
      </p:sp>
    </p:spTree>
    <p:extLst>
      <p:ext uri="{BB962C8B-B14F-4D97-AF65-F5344CB8AC3E}">
        <p14:creationId xmlns:p14="http://schemas.microsoft.com/office/powerpoint/2010/main" val="30118944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Example 1: </a:t>
            </a:r>
            <a:r>
              <a:rPr lang="en-CA" sz="1200" kern="1200" dirty="0" err="1">
                <a:solidFill>
                  <a:schemeClr val="tx1"/>
                </a:solidFill>
                <a:effectLst/>
                <a:latin typeface="+mn-lt"/>
                <a:ea typeface="+mn-ea"/>
                <a:cs typeface="+mn-cs"/>
              </a:rPr>
              <a:t>PXUIRequired</a:t>
            </a:r>
            <a:r>
              <a:rPr lang="en-CA" sz="1200" kern="1200" dirty="0">
                <a:solidFill>
                  <a:schemeClr val="tx1"/>
                </a:solidFill>
                <a:effectLst/>
                <a:latin typeface="+mn-lt"/>
                <a:ea typeface="+mn-ea"/>
                <a:cs typeface="+mn-cs"/>
              </a:rPr>
              <a:t>: Make </a:t>
            </a:r>
            <a:r>
              <a:rPr lang="en-CA" sz="1200" kern="1200" dirty="0" err="1">
                <a:solidFill>
                  <a:schemeClr val="tx1"/>
                </a:solidFill>
                <a:effectLst/>
                <a:latin typeface="+mn-lt"/>
                <a:ea typeface="+mn-ea"/>
                <a:cs typeface="+mn-cs"/>
              </a:rPr>
              <a:t>CustomerOrderNbr</a:t>
            </a:r>
            <a:r>
              <a:rPr lang="en-CA" sz="1200" kern="1200" dirty="0">
                <a:solidFill>
                  <a:schemeClr val="tx1"/>
                </a:solidFill>
                <a:effectLst/>
                <a:latin typeface="+mn-lt"/>
                <a:ea typeface="+mn-ea"/>
                <a:cs typeface="+mn-cs"/>
              </a:rPr>
              <a:t> required on SO Orders</a:t>
            </a:r>
            <a:endParaRPr lang="en-US" dirty="0"/>
          </a:p>
          <a:p>
            <a:pPr marL="171450" indent="-171450">
              <a:buFontTx/>
              <a:buChar char="-"/>
            </a:pPr>
            <a:r>
              <a:rPr lang="en-US" dirty="0"/>
              <a:t>Example 2: </a:t>
            </a:r>
            <a:r>
              <a:rPr lang="en-US" dirty="0" err="1"/>
              <a:t>PXUIVisible</a:t>
            </a:r>
            <a:r>
              <a:rPr lang="en-US" dirty="0"/>
              <a:t>: </a:t>
            </a:r>
            <a:r>
              <a:rPr lang="en-CA" sz="1200" kern="1200" dirty="0">
                <a:solidFill>
                  <a:schemeClr val="tx1"/>
                </a:solidFill>
                <a:effectLst/>
                <a:latin typeface="+mn-lt"/>
                <a:ea typeface="+mn-ea"/>
                <a:cs typeface="+mn-cs"/>
              </a:rPr>
              <a:t>Project ID visible for Key Customers only (introduce Selector&lt;&gt;, alternative to doing DB query. Very fast.)</a:t>
            </a:r>
            <a:endParaRPr lang="en-US"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Example 3: </a:t>
            </a:r>
            <a:r>
              <a:rPr lang="en-CA" sz="1200" kern="1200" dirty="0" err="1">
                <a:solidFill>
                  <a:schemeClr val="tx1"/>
                </a:solidFill>
                <a:effectLst/>
                <a:latin typeface="+mn-lt"/>
                <a:ea typeface="+mn-ea"/>
                <a:cs typeface="+mn-cs"/>
              </a:rPr>
              <a:t>PXUIVerify</a:t>
            </a:r>
            <a:r>
              <a:rPr lang="en-CA" sz="1200" kern="1200" dirty="0">
                <a:solidFill>
                  <a:schemeClr val="tx1"/>
                </a:solidFill>
                <a:effectLst/>
                <a:latin typeface="+mn-lt"/>
                <a:ea typeface="+mn-ea"/>
                <a:cs typeface="+mn-cs"/>
              </a:rPr>
              <a:t>: Request date should be greater than order date</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Example 4: </a:t>
            </a:r>
            <a:r>
              <a:rPr lang="en-CA" sz="1200" kern="1200" dirty="0" err="1">
                <a:solidFill>
                  <a:schemeClr val="tx1"/>
                </a:solidFill>
                <a:effectLst/>
                <a:latin typeface="+mn-lt"/>
                <a:ea typeface="+mn-ea"/>
                <a:cs typeface="+mn-cs"/>
              </a:rPr>
              <a:t>PXUIEnabled+PXDefault+PXFormula</a:t>
            </a:r>
            <a:r>
              <a:rPr lang="en-CA" sz="1200" kern="1200" dirty="0">
                <a:solidFill>
                  <a:schemeClr val="tx1"/>
                </a:solidFill>
                <a:effectLst/>
                <a:latin typeface="+mn-lt"/>
                <a:ea typeface="+mn-ea"/>
                <a:cs typeface="+mn-cs"/>
              </a:rPr>
              <a:t> trigger: Order description defaulted from Project and only editable for "X" (non-project code)</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Example 5: </a:t>
            </a:r>
            <a:r>
              <a:rPr lang="en-CA" sz="1200" kern="1200" dirty="0" err="1">
                <a:solidFill>
                  <a:schemeClr val="tx1"/>
                </a:solidFill>
                <a:effectLst/>
                <a:latin typeface="+mn-lt"/>
                <a:ea typeface="+mn-ea"/>
                <a:cs typeface="+mn-cs"/>
              </a:rPr>
              <a:t>PXFormula+Selector</a:t>
            </a:r>
            <a:r>
              <a:rPr lang="en-CA" sz="1200" kern="1200" dirty="0">
                <a:solidFill>
                  <a:schemeClr val="tx1"/>
                </a:solidFill>
                <a:effectLst/>
                <a:latin typeface="+mn-lt"/>
                <a:ea typeface="+mn-ea"/>
                <a:cs typeface="+mn-cs"/>
              </a:rPr>
              <a:t>: Populate field on </a:t>
            </a:r>
            <a:r>
              <a:rPr lang="en-CA" sz="1200" kern="1200" dirty="0" err="1">
                <a:solidFill>
                  <a:schemeClr val="tx1"/>
                </a:solidFill>
                <a:effectLst/>
                <a:latin typeface="+mn-lt"/>
                <a:ea typeface="+mn-ea"/>
                <a:cs typeface="+mn-cs"/>
              </a:rPr>
              <a:t>SOLine</a:t>
            </a:r>
            <a:r>
              <a:rPr lang="en-CA" sz="1200" kern="1200" dirty="0">
                <a:solidFill>
                  <a:schemeClr val="tx1"/>
                </a:solidFill>
                <a:effectLst/>
                <a:latin typeface="+mn-lt"/>
                <a:ea typeface="+mn-ea"/>
                <a:cs typeface="+mn-cs"/>
              </a:rPr>
              <a:t> with MSRP value of currently selected item</a:t>
            </a:r>
          </a:p>
          <a:p>
            <a:pPr marL="171450" indent="-171450">
              <a:buFontTx/>
              <a:buChar char="-"/>
            </a:pPr>
            <a:endParaRPr lang="en-US" dirty="0"/>
          </a:p>
          <a:p>
            <a:pPr marL="171450" indent="-171450">
              <a:buFontTx/>
              <a:buChar char="-"/>
            </a:pPr>
            <a:r>
              <a:rPr lang="en-US" dirty="0"/>
              <a:t>General requirements</a:t>
            </a:r>
          </a:p>
          <a:p>
            <a:pPr marL="628650" lvl="1" indent="-171450">
              <a:buFontTx/>
              <a:buChar char="-"/>
            </a:pPr>
            <a:r>
              <a:rPr lang="en-US" dirty="0"/>
              <a:t>Most of the stuff that can be used in a </a:t>
            </a:r>
            <a:r>
              <a:rPr lang="en-US" dirty="0" err="1"/>
              <a:t>PXFormula</a:t>
            </a:r>
            <a:r>
              <a:rPr lang="en-US" dirty="0"/>
              <a:t> can be used in the </a:t>
            </a:r>
            <a:r>
              <a:rPr lang="en-US" dirty="0" err="1"/>
              <a:t>PXUIAttributes</a:t>
            </a:r>
            <a:r>
              <a:rPr lang="en-US" dirty="0"/>
              <a:t>; you could do a complex switch/case</a:t>
            </a:r>
          </a:p>
          <a:p>
            <a:pPr marL="628650" lvl="1" indent="-171450">
              <a:buFontTx/>
              <a:buChar char="-"/>
            </a:pPr>
            <a:endParaRPr lang="en-US" dirty="0"/>
          </a:p>
          <a:p>
            <a:pPr marL="171450" indent="-171450">
              <a:buFontTx/>
              <a:buChar char="-"/>
            </a:pPr>
            <a:r>
              <a:rPr lang="en-US" dirty="0"/>
              <a:t>Selector&lt;&gt;</a:t>
            </a:r>
          </a:p>
          <a:p>
            <a:pPr marL="628650" lvl="1" indent="-171450">
              <a:buFontTx/>
              <a:buChar char="-"/>
            </a:pPr>
            <a:r>
              <a:rPr lang="en-US" dirty="0"/>
              <a:t>Mention Performance benefits of Selector&lt;&gt; vs a Search&lt;&gt;</a:t>
            </a:r>
          </a:p>
          <a:p>
            <a:pPr marL="628650" lvl="1" indent="-171450">
              <a:buFontTx/>
              <a:buChar char="-"/>
            </a:pPr>
            <a:r>
              <a:rPr lang="en-US" dirty="0"/>
              <a:t>Can be used in </a:t>
            </a:r>
            <a:r>
              <a:rPr lang="en-US" dirty="0" err="1"/>
              <a:t>PXFormula</a:t>
            </a:r>
            <a:r>
              <a:rPr lang="en-US" dirty="0"/>
              <a:t> attribute as well, so you could use it to fill a field </a:t>
            </a: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938FA979-AC94-D245-BFAB-E64B0D0B935D}" type="slidenum">
              <a:rPr lang="en-US" smtClean="0"/>
              <a:t>7</a:t>
            </a:fld>
            <a:endParaRPr lang="en-US"/>
          </a:p>
        </p:txBody>
      </p:sp>
    </p:spTree>
    <p:extLst>
      <p:ext uri="{BB962C8B-B14F-4D97-AF65-F5344CB8AC3E}">
        <p14:creationId xmlns:p14="http://schemas.microsoft.com/office/powerpoint/2010/main" val="13245021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Expensive to load - that can mean a web API call, something that requires evaluating or compiling an expression, like a regular expression, or simply a set of complex SQL queries</a:t>
            </a:r>
          </a:p>
        </p:txBody>
      </p:sp>
      <p:sp>
        <p:nvSpPr>
          <p:cNvPr id="4" name="Slide Number Placeholder 3"/>
          <p:cNvSpPr>
            <a:spLocks noGrp="1"/>
          </p:cNvSpPr>
          <p:nvPr>
            <p:ph type="sldNum" sz="quarter" idx="10"/>
          </p:nvPr>
        </p:nvSpPr>
        <p:spPr/>
        <p:txBody>
          <a:bodyPr/>
          <a:lstStyle/>
          <a:p>
            <a:fld id="{938FA979-AC94-D245-BFAB-E64B0D0B935D}" type="slidenum">
              <a:rPr lang="en-US" smtClean="0"/>
              <a:t>8</a:t>
            </a:fld>
            <a:endParaRPr lang="en-US"/>
          </a:p>
        </p:txBody>
      </p:sp>
    </p:spTree>
    <p:extLst>
      <p:ext uri="{BB962C8B-B14F-4D97-AF65-F5344CB8AC3E}">
        <p14:creationId xmlns:p14="http://schemas.microsoft.com/office/powerpoint/2010/main" val="11007455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Also mention that it’s not just about initial load time – the application remains sluggish for a while after recompile because of </a:t>
            </a:r>
            <a:r>
              <a:rPr lang="en-US" dirty="0" err="1"/>
              <a:t>CompilePages</a:t>
            </a:r>
            <a:r>
              <a:rPr lang="en-US" dirty="0"/>
              <a:t> + </a:t>
            </a:r>
            <a:r>
              <a:rPr lang="en-US" dirty="0" err="1"/>
              <a:t>InstantiateAllCaches</a:t>
            </a:r>
            <a:r>
              <a:rPr lang="en-US" dirty="0"/>
              <a:t>!</a:t>
            </a:r>
          </a:p>
        </p:txBody>
      </p:sp>
      <p:sp>
        <p:nvSpPr>
          <p:cNvPr id="4" name="Slide Number Placeholder 3"/>
          <p:cNvSpPr>
            <a:spLocks noGrp="1"/>
          </p:cNvSpPr>
          <p:nvPr>
            <p:ph type="sldNum" sz="quarter" idx="10"/>
          </p:nvPr>
        </p:nvSpPr>
        <p:spPr/>
        <p:txBody>
          <a:bodyPr/>
          <a:lstStyle/>
          <a:p>
            <a:fld id="{938FA979-AC94-D245-BFAB-E64B0D0B935D}" type="slidenum">
              <a:rPr lang="en-US" smtClean="0"/>
              <a:t>9</a:t>
            </a:fld>
            <a:endParaRPr lang="en-US"/>
          </a:p>
        </p:txBody>
      </p:sp>
    </p:spTree>
    <p:extLst>
      <p:ext uri="{BB962C8B-B14F-4D97-AF65-F5344CB8AC3E}">
        <p14:creationId xmlns:p14="http://schemas.microsoft.com/office/powerpoint/2010/main" val="396111837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61E91-EFC3-4445-8C8D-97B0EE175E2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11FBD8E-1F51-0E42-8C76-7873654B7F5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1D0363F-542E-7046-A79B-68701FDC4CC6}"/>
              </a:ext>
            </a:extLst>
          </p:cNvPr>
          <p:cNvSpPr>
            <a:spLocks noGrp="1"/>
          </p:cNvSpPr>
          <p:nvPr>
            <p:ph type="dt" sz="half" idx="10"/>
          </p:nvPr>
        </p:nvSpPr>
        <p:spPr/>
        <p:txBody>
          <a:bodyPr/>
          <a:lstStyle/>
          <a:p>
            <a:fld id="{7EEDD5C6-8190-214D-9D4C-C61DE085FFF1}" type="datetimeFigureOut">
              <a:rPr lang="en-US" smtClean="0"/>
              <a:t>6/20/18</a:t>
            </a:fld>
            <a:endParaRPr lang="en-US"/>
          </a:p>
        </p:txBody>
      </p:sp>
      <p:sp>
        <p:nvSpPr>
          <p:cNvPr id="5" name="Footer Placeholder 4">
            <a:extLst>
              <a:ext uri="{FF2B5EF4-FFF2-40B4-BE49-F238E27FC236}">
                <a16:creationId xmlns:a16="http://schemas.microsoft.com/office/drawing/2014/main" id="{BCA65153-6CCD-1245-B845-373C4446D0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BAC95F3-2AE5-DE4B-B353-973AD19FFFA7}"/>
              </a:ext>
            </a:extLst>
          </p:cNvPr>
          <p:cNvSpPr>
            <a:spLocks noGrp="1"/>
          </p:cNvSpPr>
          <p:nvPr>
            <p:ph type="sldNum" sz="quarter" idx="12"/>
          </p:nvPr>
        </p:nvSpPr>
        <p:spPr/>
        <p:txBody>
          <a:bodyPr/>
          <a:lstStyle/>
          <a:p>
            <a:fld id="{5DD148BF-30E5-4B4E-896D-59B772EFF114}" type="slidenum">
              <a:rPr lang="en-US" smtClean="0"/>
              <a:t>‹#›</a:t>
            </a:fld>
            <a:endParaRPr lang="en-US"/>
          </a:p>
        </p:txBody>
      </p:sp>
    </p:spTree>
    <p:extLst>
      <p:ext uri="{BB962C8B-B14F-4D97-AF65-F5344CB8AC3E}">
        <p14:creationId xmlns:p14="http://schemas.microsoft.com/office/powerpoint/2010/main" val="41755857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FAFDCA-C937-784B-B98D-BE02DE1CFBD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A6CB85B-7CEE-0549-A71D-D87043D0F0CE}"/>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7E59EF8-425D-5343-9757-5736F33F8797}"/>
              </a:ext>
            </a:extLst>
          </p:cNvPr>
          <p:cNvSpPr>
            <a:spLocks noGrp="1"/>
          </p:cNvSpPr>
          <p:nvPr>
            <p:ph type="dt" sz="half" idx="10"/>
          </p:nvPr>
        </p:nvSpPr>
        <p:spPr/>
        <p:txBody>
          <a:bodyPr/>
          <a:lstStyle/>
          <a:p>
            <a:fld id="{7EEDD5C6-8190-214D-9D4C-C61DE085FFF1}" type="datetimeFigureOut">
              <a:rPr lang="en-US" smtClean="0"/>
              <a:t>6/20/18</a:t>
            </a:fld>
            <a:endParaRPr lang="en-US"/>
          </a:p>
        </p:txBody>
      </p:sp>
      <p:sp>
        <p:nvSpPr>
          <p:cNvPr id="5" name="Footer Placeholder 4">
            <a:extLst>
              <a:ext uri="{FF2B5EF4-FFF2-40B4-BE49-F238E27FC236}">
                <a16:creationId xmlns:a16="http://schemas.microsoft.com/office/drawing/2014/main" id="{89A1BF5B-81CE-F64E-A2BC-83B7D03DCC7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E1E47A4-979A-FA46-A427-9FCF8FACBDD2}"/>
              </a:ext>
            </a:extLst>
          </p:cNvPr>
          <p:cNvSpPr>
            <a:spLocks noGrp="1"/>
          </p:cNvSpPr>
          <p:nvPr>
            <p:ph type="sldNum" sz="quarter" idx="12"/>
          </p:nvPr>
        </p:nvSpPr>
        <p:spPr/>
        <p:txBody>
          <a:bodyPr/>
          <a:lstStyle/>
          <a:p>
            <a:fld id="{5DD148BF-30E5-4B4E-896D-59B772EFF114}" type="slidenum">
              <a:rPr lang="en-US" smtClean="0"/>
              <a:t>‹#›</a:t>
            </a:fld>
            <a:endParaRPr lang="en-US"/>
          </a:p>
        </p:txBody>
      </p:sp>
    </p:spTree>
    <p:extLst>
      <p:ext uri="{BB962C8B-B14F-4D97-AF65-F5344CB8AC3E}">
        <p14:creationId xmlns:p14="http://schemas.microsoft.com/office/powerpoint/2010/main" val="37897147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A1C02A7-4C86-8E41-BAC2-63B48FB6981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D039BB6-69D7-D945-A374-512907A92E71}"/>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4E030D8-6893-1048-A5AF-DA6DF467B8EF}"/>
              </a:ext>
            </a:extLst>
          </p:cNvPr>
          <p:cNvSpPr>
            <a:spLocks noGrp="1"/>
          </p:cNvSpPr>
          <p:nvPr>
            <p:ph type="dt" sz="half" idx="10"/>
          </p:nvPr>
        </p:nvSpPr>
        <p:spPr/>
        <p:txBody>
          <a:bodyPr/>
          <a:lstStyle/>
          <a:p>
            <a:fld id="{7EEDD5C6-8190-214D-9D4C-C61DE085FFF1}" type="datetimeFigureOut">
              <a:rPr lang="en-US" smtClean="0"/>
              <a:t>6/20/18</a:t>
            </a:fld>
            <a:endParaRPr lang="en-US"/>
          </a:p>
        </p:txBody>
      </p:sp>
      <p:sp>
        <p:nvSpPr>
          <p:cNvPr id="5" name="Footer Placeholder 4">
            <a:extLst>
              <a:ext uri="{FF2B5EF4-FFF2-40B4-BE49-F238E27FC236}">
                <a16:creationId xmlns:a16="http://schemas.microsoft.com/office/drawing/2014/main" id="{83C541D2-DFBA-E54E-A940-4F51A303EBC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3B4D8DE-2AEA-6A44-AEBC-F9A481650BDC}"/>
              </a:ext>
            </a:extLst>
          </p:cNvPr>
          <p:cNvSpPr>
            <a:spLocks noGrp="1"/>
          </p:cNvSpPr>
          <p:nvPr>
            <p:ph type="sldNum" sz="quarter" idx="12"/>
          </p:nvPr>
        </p:nvSpPr>
        <p:spPr/>
        <p:txBody>
          <a:bodyPr/>
          <a:lstStyle/>
          <a:p>
            <a:fld id="{5DD148BF-30E5-4B4E-896D-59B772EFF114}" type="slidenum">
              <a:rPr lang="en-US" smtClean="0"/>
              <a:t>‹#›</a:t>
            </a:fld>
            <a:endParaRPr lang="en-US"/>
          </a:p>
        </p:txBody>
      </p:sp>
    </p:spTree>
    <p:extLst>
      <p:ext uri="{BB962C8B-B14F-4D97-AF65-F5344CB8AC3E}">
        <p14:creationId xmlns:p14="http://schemas.microsoft.com/office/powerpoint/2010/main" val="38622046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EFA27-79E1-0F42-B741-35AC29ACB6A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6D83AE3-AE1D-8F41-9B83-84AC3E6079C1}"/>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879C623-2273-AA44-8BBE-214F55BB4906}"/>
              </a:ext>
            </a:extLst>
          </p:cNvPr>
          <p:cNvSpPr>
            <a:spLocks noGrp="1"/>
          </p:cNvSpPr>
          <p:nvPr>
            <p:ph type="dt" sz="half" idx="10"/>
          </p:nvPr>
        </p:nvSpPr>
        <p:spPr/>
        <p:txBody>
          <a:bodyPr/>
          <a:lstStyle/>
          <a:p>
            <a:fld id="{7EEDD5C6-8190-214D-9D4C-C61DE085FFF1}" type="datetimeFigureOut">
              <a:rPr lang="en-US" smtClean="0"/>
              <a:t>6/20/18</a:t>
            </a:fld>
            <a:endParaRPr lang="en-US"/>
          </a:p>
        </p:txBody>
      </p:sp>
      <p:sp>
        <p:nvSpPr>
          <p:cNvPr id="5" name="Footer Placeholder 4">
            <a:extLst>
              <a:ext uri="{FF2B5EF4-FFF2-40B4-BE49-F238E27FC236}">
                <a16:creationId xmlns:a16="http://schemas.microsoft.com/office/drawing/2014/main" id="{17DA17F7-B315-F746-9557-CF681B1B58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F474696-9D92-5E47-AEA8-04006E0D4FE4}"/>
              </a:ext>
            </a:extLst>
          </p:cNvPr>
          <p:cNvSpPr>
            <a:spLocks noGrp="1"/>
          </p:cNvSpPr>
          <p:nvPr>
            <p:ph type="sldNum" sz="quarter" idx="12"/>
          </p:nvPr>
        </p:nvSpPr>
        <p:spPr/>
        <p:txBody>
          <a:bodyPr/>
          <a:lstStyle/>
          <a:p>
            <a:fld id="{5DD148BF-30E5-4B4E-896D-59B772EFF114}" type="slidenum">
              <a:rPr lang="en-US" smtClean="0"/>
              <a:t>‹#›</a:t>
            </a:fld>
            <a:endParaRPr lang="en-US"/>
          </a:p>
        </p:txBody>
      </p:sp>
    </p:spTree>
    <p:extLst>
      <p:ext uri="{BB962C8B-B14F-4D97-AF65-F5344CB8AC3E}">
        <p14:creationId xmlns:p14="http://schemas.microsoft.com/office/powerpoint/2010/main" val="23984997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27A951-F224-8549-82D4-135F129F268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B6AA868-FBD5-AA48-A397-1AB07473AB0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6C069486-44CC-1F47-90B4-E2D5477046D5}"/>
              </a:ext>
            </a:extLst>
          </p:cNvPr>
          <p:cNvSpPr>
            <a:spLocks noGrp="1"/>
          </p:cNvSpPr>
          <p:nvPr>
            <p:ph type="dt" sz="half" idx="10"/>
          </p:nvPr>
        </p:nvSpPr>
        <p:spPr/>
        <p:txBody>
          <a:bodyPr/>
          <a:lstStyle/>
          <a:p>
            <a:fld id="{7EEDD5C6-8190-214D-9D4C-C61DE085FFF1}" type="datetimeFigureOut">
              <a:rPr lang="en-US" smtClean="0"/>
              <a:t>6/20/18</a:t>
            </a:fld>
            <a:endParaRPr lang="en-US"/>
          </a:p>
        </p:txBody>
      </p:sp>
      <p:sp>
        <p:nvSpPr>
          <p:cNvPr id="5" name="Footer Placeholder 4">
            <a:extLst>
              <a:ext uri="{FF2B5EF4-FFF2-40B4-BE49-F238E27FC236}">
                <a16:creationId xmlns:a16="http://schemas.microsoft.com/office/drawing/2014/main" id="{F446EED7-38D5-B947-B8C8-27036B19141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EA0418-C24E-9643-9E4A-0F42126F1D49}"/>
              </a:ext>
            </a:extLst>
          </p:cNvPr>
          <p:cNvSpPr>
            <a:spLocks noGrp="1"/>
          </p:cNvSpPr>
          <p:nvPr>
            <p:ph type="sldNum" sz="quarter" idx="12"/>
          </p:nvPr>
        </p:nvSpPr>
        <p:spPr/>
        <p:txBody>
          <a:bodyPr/>
          <a:lstStyle/>
          <a:p>
            <a:fld id="{5DD148BF-30E5-4B4E-896D-59B772EFF114}" type="slidenum">
              <a:rPr lang="en-US" smtClean="0"/>
              <a:t>‹#›</a:t>
            </a:fld>
            <a:endParaRPr lang="en-US"/>
          </a:p>
        </p:txBody>
      </p:sp>
    </p:spTree>
    <p:extLst>
      <p:ext uri="{BB962C8B-B14F-4D97-AF65-F5344CB8AC3E}">
        <p14:creationId xmlns:p14="http://schemas.microsoft.com/office/powerpoint/2010/main" val="26823463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EF7697-E94D-3647-A008-509BAA0C133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F15B2D8-B79D-3644-BD1B-A1A2708B674F}"/>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AC94927-026E-7C41-9191-E9FBC6644E1A}"/>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666520C-75D6-C14E-A7D9-95B9F697BA60}"/>
              </a:ext>
            </a:extLst>
          </p:cNvPr>
          <p:cNvSpPr>
            <a:spLocks noGrp="1"/>
          </p:cNvSpPr>
          <p:nvPr>
            <p:ph type="dt" sz="half" idx="10"/>
          </p:nvPr>
        </p:nvSpPr>
        <p:spPr/>
        <p:txBody>
          <a:bodyPr/>
          <a:lstStyle/>
          <a:p>
            <a:fld id="{7EEDD5C6-8190-214D-9D4C-C61DE085FFF1}" type="datetimeFigureOut">
              <a:rPr lang="en-US" smtClean="0"/>
              <a:t>6/20/18</a:t>
            </a:fld>
            <a:endParaRPr lang="en-US"/>
          </a:p>
        </p:txBody>
      </p:sp>
      <p:sp>
        <p:nvSpPr>
          <p:cNvPr id="6" name="Footer Placeholder 5">
            <a:extLst>
              <a:ext uri="{FF2B5EF4-FFF2-40B4-BE49-F238E27FC236}">
                <a16:creationId xmlns:a16="http://schemas.microsoft.com/office/drawing/2014/main" id="{1EA97DDF-D40A-334D-9D5A-32D4EB8A9B9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8DA865A-91FB-F54F-B7FB-226405C4388F}"/>
              </a:ext>
            </a:extLst>
          </p:cNvPr>
          <p:cNvSpPr>
            <a:spLocks noGrp="1"/>
          </p:cNvSpPr>
          <p:nvPr>
            <p:ph type="sldNum" sz="quarter" idx="12"/>
          </p:nvPr>
        </p:nvSpPr>
        <p:spPr/>
        <p:txBody>
          <a:bodyPr/>
          <a:lstStyle/>
          <a:p>
            <a:fld id="{5DD148BF-30E5-4B4E-896D-59B772EFF114}" type="slidenum">
              <a:rPr lang="en-US" smtClean="0"/>
              <a:t>‹#›</a:t>
            </a:fld>
            <a:endParaRPr lang="en-US"/>
          </a:p>
        </p:txBody>
      </p:sp>
    </p:spTree>
    <p:extLst>
      <p:ext uri="{BB962C8B-B14F-4D97-AF65-F5344CB8AC3E}">
        <p14:creationId xmlns:p14="http://schemas.microsoft.com/office/powerpoint/2010/main" val="8947716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96BCE8-8E7D-9948-9D7C-750B93D2101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E27725D-55FA-E64D-99B2-C8670DC1E84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C5CED099-0411-914B-966D-771CAEF6DE73}"/>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19C6C2C-0F8A-6D4E-A5B9-F6378C39444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8EAA8AEF-5541-1145-B772-166A215C52D1}"/>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DE740AA-09C4-F545-B4F2-CF0F09E88B93}"/>
              </a:ext>
            </a:extLst>
          </p:cNvPr>
          <p:cNvSpPr>
            <a:spLocks noGrp="1"/>
          </p:cNvSpPr>
          <p:nvPr>
            <p:ph type="dt" sz="half" idx="10"/>
          </p:nvPr>
        </p:nvSpPr>
        <p:spPr/>
        <p:txBody>
          <a:bodyPr/>
          <a:lstStyle/>
          <a:p>
            <a:fld id="{7EEDD5C6-8190-214D-9D4C-C61DE085FFF1}" type="datetimeFigureOut">
              <a:rPr lang="en-US" smtClean="0"/>
              <a:t>6/20/18</a:t>
            </a:fld>
            <a:endParaRPr lang="en-US"/>
          </a:p>
        </p:txBody>
      </p:sp>
      <p:sp>
        <p:nvSpPr>
          <p:cNvPr id="8" name="Footer Placeholder 7">
            <a:extLst>
              <a:ext uri="{FF2B5EF4-FFF2-40B4-BE49-F238E27FC236}">
                <a16:creationId xmlns:a16="http://schemas.microsoft.com/office/drawing/2014/main" id="{085DB22D-D1B2-064D-8317-D573405E448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EBD0552-3A36-8E4F-8989-82E65EBB1777}"/>
              </a:ext>
            </a:extLst>
          </p:cNvPr>
          <p:cNvSpPr>
            <a:spLocks noGrp="1"/>
          </p:cNvSpPr>
          <p:nvPr>
            <p:ph type="sldNum" sz="quarter" idx="12"/>
          </p:nvPr>
        </p:nvSpPr>
        <p:spPr/>
        <p:txBody>
          <a:bodyPr/>
          <a:lstStyle/>
          <a:p>
            <a:fld id="{5DD148BF-30E5-4B4E-896D-59B772EFF114}" type="slidenum">
              <a:rPr lang="en-US" smtClean="0"/>
              <a:t>‹#›</a:t>
            </a:fld>
            <a:endParaRPr lang="en-US"/>
          </a:p>
        </p:txBody>
      </p:sp>
    </p:spTree>
    <p:extLst>
      <p:ext uri="{BB962C8B-B14F-4D97-AF65-F5344CB8AC3E}">
        <p14:creationId xmlns:p14="http://schemas.microsoft.com/office/powerpoint/2010/main" val="41071567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765096-88E8-2D48-99C6-D9FC33ABC17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7659112-391B-0E4A-B174-D42C8269EB93}"/>
              </a:ext>
            </a:extLst>
          </p:cNvPr>
          <p:cNvSpPr>
            <a:spLocks noGrp="1"/>
          </p:cNvSpPr>
          <p:nvPr>
            <p:ph type="dt" sz="half" idx="10"/>
          </p:nvPr>
        </p:nvSpPr>
        <p:spPr/>
        <p:txBody>
          <a:bodyPr/>
          <a:lstStyle/>
          <a:p>
            <a:fld id="{7EEDD5C6-8190-214D-9D4C-C61DE085FFF1}" type="datetimeFigureOut">
              <a:rPr lang="en-US" smtClean="0"/>
              <a:t>6/20/18</a:t>
            </a:fld>
            <a:endParaRPr lang="en-US"/>
          </a:p>
        </p:txBody>
      </p:sp>
      <p:sp>
        <p:nvSpPr>
          <p:cNvPr id="4" name="Footer Placeholder 3">
            <a:extLst>
              <a:ext uri="{FF2B5EF4-FFF2-40B4-BE49-F238E27FC236}">
                <a16:creationId xmlns:a16="http://schemas.microsoft.com/office/drawing/2014/main" id="{D02AEA78-2747-6746-AEA8-F1D98EE975F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F3B4D7D-7DCF-F142-800D-3AF5BA7F24B4}"/>
              </a:ext>
            </a:extLst>
          </p:cNvPr>
          <p:cNvSpPr>
            <a:spLocks noGrp="1"/>
          </p:cNvSpPr>
          <p:nvPr>
            <p:ph type="sldNum" sz="quarter" idx="12"/>
          </p:nvPr>
        </p:nvSpPr>
        <p:spPr/>
        <p:txBody>
          <a:bodyPr/>
          <a:lstStyle/>
          <a:p>
            <a:fld id="{5DD148BF-30E5-4B4E-896D-59B772EFF114}" type="slidenum">
              <a:rPr lang="en-US" smtClean="0"/>
              <a:t>‹#›</a:t>
            </a:fld>
            <a:endParaRPr lang="en-US"/>
          </a:p>
        </p:txBody>
      </p:sp>
    </p:spTree>
    <p:extLst>
      <p:ext uri="{BB962C8B-B14F-4D97-AF65-F5344CB8AC3E}">
        <p14:creationId xmlns:p14="http://schemas.microsoft.com/office/powerpoint/2010/main" val="7705584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30E9F05-A211-CD47-879D-4292C9F9B49F}"/>
              </a:ext>
            </a:extLst>
          </p:cNvPr>
          <p:cNvSpPr>
            <a:spLocks noGrp="1"/>
          </p:cNvSpPr>
          <p:nvPr>
            <p:ph type="dt" sz="half" idx="10"/>
          </p:nvPr>
        </p:nvSpPr>
        <p:spPr/>
        <p:txBody>
          <a:bodyPr/>
          <a:lstStyle/>
          <a:p>
            <a:fld id="{7EEDD5C6-8190-214D-9D4C-C61DE085FFF1}" type="datetimeFigureOut">
              <a:rPr lang="en-US" smtClean="0"/>
              <a:t>6/20/18</a:t>
            </a:fld>
            <a:endParaRPr lang="en-US"/>
          </a:p>
        </p:txBody>
      </p:sp>
      <p:sp>
        <p:nvSpPr>
          <p:cNvPr id="3" name="Footer Placeholder 2">
            <a:extLst>
              <a:ext uri="{FF2B5EF4-FFF2-40B4-BE49-F238E27FC236}">
                <a16:creationId xmlns:a16="http://schemas.microsoft.com/office/drawing/2014/main" id="{D159BBA6-ECE7-0449-ACC9-D5AEE0CC86F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BFAC73A-037E-4943-9547-3FD0F79A41A7}"/>
              </a:ext>
            </a:extLst>
          </p:cNvPr>
          <p:cNvSpPr>
            <a:spLocks noGrp="1"/>
          </p:cNvSpPr>
          <p:nvPr>
            <p:ph type="sldNum" sz="quarter" idx="12"/>
          </p:nvPr>
        </p:nvSpPr>
        <p:spPr/>
        <p:txBody>
          <a:bodyPr/>
          <a:lstStyle/>
          <a:p>
            <a:fld id="{5DD148BF-30E5-4B4E-896D-59B772EFF114}" type="slidenum">
              <a:rPr lang="en-US" smtClean="0"/>
              <a:t>‹#›</a:t>
            </a:fld>
            <a:endParaRPr lang="en-US"/>
          </a:p>
        </p:txBody>
      </p:sp>
    </p:spTree>
    <p:extLst>
      <p:ext uri="{BB962C8B-B14F-4D97-AF65-F5344CB8AC3E}">
        <p14:creationId xmlns:p14="http://schemas.microsoft.com/office/powerpoint/2010/main" val="33780242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6735F0-8D12-D74C-B79B-CDA7297E57E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64A6B90-C6B1-5540-BB90-88DCF5657C2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896E09A-4DC3-6A4D-8A78-302567CC886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B4411306-5458-4E4C-AD6F-8203C9F2902D}"/>
              </a:ext>
            </a:extLst>
          </p:cNvPr>
          <p:cNvSpPr>
            <a:spLocks noGrp="1"/>
          </p:cNvSpPr>
          <p:nvPr>
            <p:ph type="dt" sz="half" idx="10"/>
          </p:nvPr>
        </p:nvSpPr>
        <p:spPr/>
        <p:txBody>
          <a:bodyPr/>
          <a:lstStyle/>
          <a:p>
            <a:fld id="{7EEDD5C6-8190-214D-9D4C-C61DE085FFF1}" type="datetimeFigureOut">
              <a:rPr lang="en-US" smtClean="0"/>
              <a:t>6/20/18</a:t>
            </a:fld>
            <a:endParaRPr lang="en-US"/>
          </a:p>
        </p:txBody>
      </p:sp>
      <p:sp>
        <p:nvSpPr>
          <p:cNvPr id="6" name="Footer Placeholder 5">
            <a:extLst>
              <a:ext uri="{FF2B5EF4-FFF2-40B4-BE49-F238E27FC236}">
                <a16:creationId xmlns:a16="http://schemas.microsoft.com/office/drawing/2014/main" id="{23738A58-DC1D-5341-8F21-9897491F691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A03B70F-2A4B-8345-AF92-A2FB5C999562}"/>
              </a:ext>
            </a:extLst>
          </p:cNvPr>
          <p:cNvSpPr>
            <a:spLocks noGrp="1"/>
          </p:cNvSpPr>
          <p:nvPr>
            <p:ph type="sldNum" sz="quarter" idx="12"/>
          </p:nvPr>
        </p:nvSpPr>
        <p:spPr/>
        <p:txBody>
          <a:bodyPr/>
          <a:lstStyle/>
          <a:p>
            <a:fld id="{5DD148BF-30E5-4B4E-896D-59B772EFF114}" type="slidenum">
              <a:rPr lang="en-US" smtClean="0"/>
              <a:t>‹#›</a:t>
            </a:fld>
            <a:endParaRPr lang="en-US"/>
          </a:p>
        </p:txBody>
      </p:sp>
    </p:spTree>
    <p:extLst>
      <p:ext uri="{BB962C8B-B14F-4D97-AF65-F5344CB8AC3E}">
        <p14:creationId xmlns:p14="http://schemas.microsoft.com/office/powerpoint/2010/main" val="30047093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5F46B-EBE7-6349-9726-68652FC03B2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895A274-EE1E-5F45-8B98-A3650193BDA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8163CE3F-21F9-E84E-A018-94BA2CAF33B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8749B97B-4A41-9F4E-9B7E-B2922DB31565}"/>
              </a:ext>
            </a:extLst>
          </p:cNvPr>
          <p:cNvSpPr>
            <a:spLocks noGrp="1"/>
          </p:cNvSpPr>
          <p:nvPr>
            <p:ph type="dt" sz="half" idx="10"/>
          </p:nvPr>
        </p:nvSpPr>
        <p:spPr/>
        <p:txBody>
          <a:bodyPr/>
          <a:lstStyle/>
          <a:p>
            <a:fld id="{7EEDD5C6-8190-214D-9D4C-C61DE085FFF1}" type="datetimeFigureOut">
              <a:rPr lang="en-US" smtClean="0"/>
              <a:t>6/20/18</a:t>
            </a:fld>
            <a:endParaRPr lang="en-US"/>
          </a:p>
        </p:txBody>
      </p:sp>
      <p:sp>
        <p:nvSpPr>
          <p:cNvPr id="6" name="Footer Placeholder 5">
            <a:extLst>
              <a:ext uri="{FF2B5EF4-FFF2-40B4-BE49-F238E27FC236}">
                <a16:creationId xmlns:a16="http://schemas.microsoft.com/office/drawing/2014/main" id="{4FAE8781-F6ED-A64F-9EB5-97D72EB64A9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A49DA79-A6E8-2F44-9B8F-DBF316298FF3}"/>
              </a:ext>
            </a:extLst>
          </p:cNvPr>
          <p:cNvSpPr>
            <a:spLocks noGrp="1"/>
          </p:cNvSpPr>
          <p:nvPr>
            <p:ph type="sldNum" sz="quarter" idx="12"/>
          </p:nvPr>
        </p:nvSpPr>
        <p:spPr/>
        <p:txBody>
          <a:bodyPr/>
          <a:lstStyle/>
          <a:p>
            <a:fld id="{5DD148BF-30E5-4B4E-896D-59B772EFF114}" type="slidenum">
              <a:rPr lang="en-US" smtClean="0"/>
              <a:t>‹#›</a:t>
            </a:fld>
            <a:endParaRPr lang="en-US"/>
          </a:p>
        </p:txBody>
      </p:sp>
    </p:spTree>
    <p:extLst>
      <p:ext uri="{BB962C8B-B14F-4D97-AF65-F5344CB8AC3E}">
        <p14:creationId xmlns:p14="http://schemas.microsoft.com/office/powerpoint/2010/main" val="22892801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2ACCED1-932C-2E49-A71E-0DA3A15C044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F63C4A3-FE32-4044-83C8-962C27ED014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5176B99-EA65-7D4A-9248-6887950CC01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EEDD5C6-8190-214D-9D4C-C61DE085FFF1}" type="datetimeFigureOut">
              <a:rPr lang="en-US" smtClean="0"/>
              <a:t>6/20/18</a:t>
            </a:fld>
            <a:endParaRPr lang="en-US"/>
          </a:p>
        </p:txBody>
      </p:sp>
      <p:sp>
        <p:nvSpPr>
          <p:cNvPr id="5" name="Footer Placeholder 4">
            <a:extLst>
              <a:ext uri="{FF2B5EF4-FFF2-40B4-BE49-F238E27FC236}">
                <a16:creationId xmlns:a16="http://schemas.microsoft.com/office/drawing/2014/main" id="{CD82B126-E76A-6D45-AB47-41882FD52D2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5A3DFF2-1F78-EF48-9838-E0CA292BF79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DD148BF-30E5-4B4E-896D-59B772EFF114}" type="slidenum">
              <a:rPr lang="en-US" smtClean="0"/>
              <a:t>‹#›</a:t>
            </a:fld>
            <a:endParaRPr lang="en-US"/>
          </a:p>
        </p:txBody>
      </p:sp>
    </p:spTree>
    <p:extLst>
      <p:ext uri="{BB962C8B-B14F-4D97-AF65-F5344CB8AC3E}">
        <p14:creationId xmlns:p14="http://schemas.microsoft.com/office/powerpoint/2010/main" val="1042766400"/>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tiff"/></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github.com/gmichaud/Velixo-MailTrack"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17.tiff"/><Relationship Id="rId4" Type="http://schemas.openxmlformats.org/officeDocument/2006/relationships/image" Target="../media/image16.tiff"/></Relationships>
</file>

<file path=ppt/slides/_rels/slide21.xml.rels><?xml version="1.0" encoding="UTF-8" standalone="yes"?>
<Relationships xmlns="http://schemas.openxmlformats.org/package/2006/relationships"><Relationship Id="rId3" Type="http://schemas.openxmlformats.org/officeDocument/2006/relationships/hyperlink" Target="https://github.com/gmichaud/Velixo-AcumaticaCodeEditor"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3" Type="http://schemas.openxmlformats.org/officeDocument/2006/relationships/hyperlink" Target="https://github.com/gmichaud/Velixo-Reports"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19.tiff"/><Relationship Id="rId4" Type="http://schemas.openxmlformats.org/officeDocument/2006/relationships/hyperlink" Target="https://blog.velixo.com/announcing-velixo-reports-for-excel-and-acumatica-22813485b9ae"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6.xml"/><Relationship Id="rId5" Type="http://schemas.openxmlformats.org/officeDocument/2006/relationships/image" Target="../media/image5.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F4B71C-9A3C-6E47-8947-0441B63DF4DA}"/>
              </a:ext>
            </a:extLst>
          </p:cNvPr>
          <p:cNvSpPr>
            <a:spLocks noGrp="1"/>
          </p:cNvSpPr>
          <p:nvPr>
            <p:ph type="ctrTitle"/>
          </p:nvPr>
        </p:nvSpPr>
        <p:spPr>
          <a:xfrm>
            <a:off x="1480931" y="2382024"/>
            <a:ext cx="9099274" cy="1502259"/>
          </a:xfrm>
        </p:spPr>
        <p:txBody>
          <a:bodyPr>
            <a:normAutofit fontScale="90000"/>
          </a:bodyPr>
          <a:lstStyle/>
          <a:p>
            <a:r>
              <a:rPr lang="en-US" dirty="0"/>
              <a:t>Black-Belt Developer Techniques</a:t>
            </a:r>
          </a:p>
        </p:txBody>
      </p:sp>
      <p:sp>
        <p:nvSpPr>
          <p:cNvPr id="3" name="Subtitle 2">
            <a:extLst>
              <a:ext uri="{FF2B5EF4-FFF2-40B4-BE49-F238E27FC236}">
                <a16:creationId xmlns:a16="http://schemas.microsoft.com/office/drawing/2014/main" id="{5A6AD39C-AF4A-944B-B75F-ECDBCD543DA9}"/>
              </a:ext>
            </a:extLst>
          </p:cNvPr>
          <p:cNvSpPr>
            <a:spLocks noGrp="1"/>
          </p:cNvSpPr>
          <p:nvPr>
            <p:ph type="subTitle" idx="1"/>
          </p:nvPr>
        </p:nvSpPr>
        <p:spPr>
          <a:xfrm>
            <a:off x="1480931" y="3969663"/>
            <a:ext cx="9099274" cy="874636"/>
          </a:xfrm>
        </p:spPr>
        <p:txBody>
          <a:bodyPr/>
          <a:lstStyle/>
          <a:p>
            <a:r>
              <a:rPr lang="en-US" dirty="0"/>
              <a:t>Part 1</a:t>
            </a:r>
          </a:p>
        </p:txBody>
      </p:sp>
      <p:pic>
        <p:nvPicPr>
          <p:cNvPr id="7" name="Picture 6" descr="A picture containing electronics&#10;&#10;Description generated with high confidence">
            <a:extLst>
              <a:ext uri="{FF2B5EF4-FFF2-40B4-BE49-F238E27FC236}">
                <a16:creationId xmlns:a16="http://schemas.microsoft.com/office/drawing/2014/main" id="{605F491E-691A-4CFC-87A0-FD4630A0F980}"/>
              </a:ext>
            </a:extLst>
          </p:cNvPr>
          <p:cNvPicPr>
            <a:picLocks noChangeAspect="1"/>
          </p:cNvPicPr>
          <p:nvPr/>
        </p:nvPicPr>
        <p:blipFill>
          <a:blip r:embed="rId3"/>
          <a:stretch>
            <a:fillRect/>
          </a:stretch>
        </p:blipFill>
        <p:spPr>
          <a:xfrm>
            <a:off x="3739756" y="0"/>
            <a:ext cx="4712487" cy="2462275"/>
          </a:xfrm>
          <a:prstGeom prst="rect">
            <a:avLst/>
          </a:prstGeom>
        </p:spPr>
      </p:pic>
      <p:sp>
        <p:nvSpPr>
          <p:cNvPr id="8" name="TextBox 7">
            <a:extLst>
              <a:ext uri="{FF2B5EF4-FFF2-40B4-BE49-F238E27FC236}">
                <a16:creationId xmlns:a16="http://schemas.microsoft.com/office/drawing/2014/main" id="{4F64A5A5-D93B-48CA-B468-396B18A3E8CD}"/>
              </a:ext>
            </a:extLst>
          </p:cNvPr>
          <p:cNvSpPr txBox="1"/>
          <p:nvPr/>
        </p:nvSpPr>
        <p:spPr>
          <a:xfrm>
            <a:off x="1953039" y="5227983"/>
            <a:ext cx="6858000" cy="1231106"/>
          </a:xfrm>
          <a:prstGeom prst="rect">
            <a:avLst/>
          </a:prstGeom>
          <a:noFill/>
        </p:spPr>
        <p:txBody>
          <a:bodyPr wrap="square" rtlCol="0">
            <a:spAutoFit/>
          </a:bodyPr>
          <a:lstStyle/>
          <a:p>
            <a:r>
              <a:rPr lang="en-US" sz="2400" b="1" dirty="0"/>
              <a:t>Gabriel Michaud</a:t>
            </a:r>
          </a:p>
          <a:p>
            <a:r>
              <a:rPr lang="en-US" dirty="0"/>
              <a:t>Owner and Independent ERP Consultant</a:t>
            </a:r>
          </a:p>
          <a:p>
            <a:r>
              <a:rPr lang="en-US" dirty="0"/>
              <a:t>Velixo</a:t>
            </a:r>
          </a:p>
          <a:p>
            <a:r>
              <a:rPr lang="en-US" sz="1400" dirty="0" err="1">
                <a:solidFill>
                  <a:schemeClr val="accent1"/>
                </a:solidFill>
              </a:rPr>
              <a:t>gabriel@Velixo.com</a:t>
            </a:r>
            <a:r>
              <a:rPr lang="en-US" sz="1400" dirty="0">
                <a:solidFill>
                  <a:schemeClr val="accent1"/>
                </a:solidFill>
              </a:rPr>
              <a:t> | @</a:t>
            </a:r>
            <a:r>
              <a:rPr lang="en-US" sz="1400" dirty="0" err="1">
                <a:solidFill>
                  <a:schemeClr val="accent1"/>
                </a:solidFill>
              </a:rPr>
              <a:t>gabrielmichaud</a:t>
            </a:r>
            <a:r>
              <a:rPr lang="en-US" sz="1400" dirty="0">
                <a:solidFill>
                  <a:schemeClr val="accent1"/>
                </a:solidFill>
              </a:rPr>
              <a:t> | </a:t>
            </a:r>
            <a:r>
              <a:rPr lang="en-US" sz="1400" dirty="0" err="1">
                <a:solidFill>
                  <a:schemeClr val="accent1"/>
                </a:solidFill>
              </a:rPr>
              <a:t>blog.Velixo.com</a:t>
            </a:r>
            <a:r>
              <a:rPr lang="en-US" sz="1400" dirty="0">
                <a:solidFill>
                  <a:schemeClr val="accent1"/>
                </a:solidFill>
              </a:rPr>
              <a:t> </a:t>
            </a:r>
          </a:p>
        </p:txBody>
      </p:sp>
      <p:pic>
        <p:nvPicPr>
          <p:cNvPr id="6" name="Picture 5">
            <a:extLst>
              <a:ext uri="{FF2B5EF4-FFF2-40B4-BE49-F238E27FC236}">
                <a16:creationId xmlns:a16="http://schemas.microsoft.com/office/drawing/2014/main" id="{7D5840FB-3948-054E-977C-45CD8BBA2D69}"/>
              </a:ext>
            </a:extLst>
          </p:cNvPr>
          <p:cNvPicPr>
            <a:picLocks noChangeAspect="1"/>
          </p:cNvPicPr>
          <p:nvPr/>
        </p:nvPicPr>
        <p:blipFill>
          <a:blip r:embed="rId4"/>
          <a:stretch>
            <a:fillRect/>
          </a:stretch>
        </p:blipFill>
        <p:spPr>
          <a:xfrm>
            <a:off x="6420299" y="5227983"/>
            <a:ext cx="1235143" cy="1235143"/>
          </a:xfrm>
          <a:prstGeom prst="rect">
            <a:avLst/>
          </a:prstGeom>
        </p:spPr>
      </p:pic>
    </p:spTree>
    <p:extLst>
      <p:ext uri="{BB962C8B-B14F-4D97-AF65-F5344CB8AC3E}">
        <p14:creationId xmlns:p14="http://schemas.microsoft.com/office/powerpoint/2010/main" val="4581093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8DD1BEF-7BDF-0B4E-9A80-423BE82D27CE}"/>
              </a:ext>
            </a:extLst>
          </p:cNvPr>
          <p:cNvSpPr>
            <a:spLocks noGrp="1"/>
          </p:cNvSpPr>
          <p:nvPr>
            <p:ph type="title"/>
          </p:nvPr>
        </p:nvSpPr>
        <p:spPr/>
        <p:txBody>
          <a:bodyPr/>
          <a:lstStyle/>
          <a:p>
            <a:r>
              <a:rPr lang="en-US" dirty="0"/>
              <a:t>Part 2 - Pushing the limits of Acumatica extensibility</a:t>
            </a:r>
          </a:p>
        </p:txBody>
      </p:sp>
      <p:sp>
        <p:nvSpPr>
          <p:cNvPr id="5" name="Text Placeholder 4">
            <a:extLst>
              <a:ext uri="{FF2B5EF4-FFF2-40B4-BE49-F238E27FC236}">
                <a16:creationId xmlns:a16="http://schemas.microsoft.com/office/drawing/2014/main" id="{8521B7DF-84B1-F94B-813F-E84FF258D9B7}"/>
              </a:ext>
            </a:extLst>
          </p:cNvPr>
          <p:cNvSpPr>
            <a:spLocks noGrp="1"/>
          </p:cNvSpPr>
          <p:nvPr>
            <p:ph type="body" idx="1"/>
          </p:nvPr>
        </p:nvSpPr>
        <p:spPr/>
        <p:txBody>
          <a:bodyPr/>
          <a:lstStyle/>
          <a:p>
            <a:r>
              <a:rPr lang="en-US" dirty="0"/>
              <a:t>Unsupported techniques that can save the day or land you in trouble</a:t>
            </a:r>
          </a:p>
        </p:txBody>
      </p:sp>
    </p:spTree>
    <p:extLst>
      <p:ext uri="{BB962C8B-B14F-4D97-AF65-F5344CB8AC3E}">
        <p14:creationId xmlns:p14="http://schemas.microsoft.com/office/powerpoint/2010/main" val="18591237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0954DC9-8AEA-0543-8B99-BAACBBA81214}"/>
              </a:ext>
            </a:extLst>
          </p:cNvPr>
          <p:cNvPicPr>
            <a:picLocks noChangeAspect="1"/>
          </p:cNvPicPr>
          <p:nvPr/>
        </p:nvPicPr>
        <p:blipFill rotWithShape="1">
          <a:blip r:embed="rId3"/>
          <a:srcRect l="2085" t="13928" r="1484" b="9992"/>
          <a:stretch/>
        </p:blipFill>
        <p:spPr>
          <a:xfrm>
            <a:off x="1" y="1"/>
            <a:ext cx="12192000" cy="6858000"/>
          </a:xfrm>
          <a:prstGeom prst="rect">
            <a:avLst/>
          </a:prstGeom>
        </p:spPr>
      </p:pic>
    </p:spTree>
    <p:extLst>
      <p:ext uri="{BB962C8B-B14F-4D97-AF65-F5344CB8AC3E}">
        <p14:creationId xmlns:p14="http://schemas.microsoft.com/office/powerpoint/2010/main" val="14832827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C8AFE9-ED0C-7C46-8A99-95C57F6CA5F0}"/>
              </a:ext>
            </a:extLst>
          </p:cNvPr>
          <p:cNvSpPr>
            <a:spLocks noGrp="1"/>
          </p:cNvSpPr>
          <p:nvPr>
            <p:ph type="title"/>
          </p:nvPr>
        </p:nvSpPr>
        <p:spPr/>
        <p:txBody>
          <a:bodyPr/>
          <a:lstStyle/>
          <a:p>
            <a:r>
              <a:rPr lang="en-US" dirty="0"/>
              <a:t>Über-graph extensions</a:t>
            </a:r>
          </a:p>
        </p:txBody>
      </p:sp>
      <p:sp>
        <p:nvSpPr>
          <p:cNvPr id="3" name="Content Placeholder 2">
            <a:extLst>
              <a:ext uri="{FF2B5EF4-FFF2-40B4-BE49-F238E27FC236}">
                <a16:creationId xmlns:a16="http://schemas.microsoft.com/office/drawing/2014/main" id="{E9889A56-D205-C74C-950F-270AA5EE8C9B}"/>
              </a:ext>
            </a:extLst>
          </p:cNvPr>
          <p:cNvSpPr>
            <a:spLocks noGrp="1"/>
          </p:cNvSpPr>
          <p:nvPr>
            <p:ph idx="1"/>
          </p:nvPr>
        </p:nvSpPr>
        <p:spPr/>
        <p:txBody>
          <a:bodyPr/>
          <a:lstStyle/>
          <a:p>
            <a:r>
              <a:rPr lang="en-US" dirty="0" err="1">
                <a:latin typeface="Consolas" panose="020B0609020204030204" pitchFamily="49" charset="0"/>
                <a:cs typeface="Consolas" panose="020B0609020204030204" pitchFamily="49" charset="0"/>
              </a:rPr>
              <a:t>PXGraphExtension</a:t>
            </a:r>
            <a:r>
              <a:rPr lang="en-US" dirty="0">
                <a:latin typeface="Consolas" panose="020B0609020204030204" pitchFamily="49" charset="0"/>
                <a:cs typeface="Consolas" panose="020B0609020204030204" pitchFamily="49" charset="0"/>
              </a:rPr>
              <a:t>&lt;Graph&gt; where Graph : </a:t>
            </a:r>
            <a:r>
              <a:rPr lang="en-US" dirty="0" err="1">
                <a:latin typeface="Consolas" panose="020B0609020204030204" pitchFamily="49" charset="0"/>
                <a:cs typeface="Consolas" panose="020B0609020204030204" pitchFamily="49" charset="0"/>
              </a:rPr>
              <a:t>PXGraph</a:t>
            </a:r>
            <a:r>
              <a:rPr lang="en-US" dirty="0"/>
              <a:t> </a:t>
            </a:r>
          </a:p>
          <a:p>
            <a:r>
              <a:rPr lang="en-US" dirty="0"/>
              <a:t>What would happen if we did </a:t>
            </a:r>
            <a:r>
              <a:rPr lang="en-US" dirty="0" err="1">
                <a:latin typeface="Consolas" panose="020B0609020204030204" pitchFamily="49" charset="0"/>
                <a:cs typeface="Consolas" panose="020B0609020204030204" pitchFamily="49" charset="0"/>
              </a:rPr>
              <a:t>PXGraphExtension</a:t>
            </a:r>
            <a:r>
              <a:rPr lang="en-US" dirty="0">
                <a:latin typeface="Consolas" panose="020B0609020204030204" pitchFamily="49" charset="0"/>
                <a:cs typeface="Consolas" panose="020B0609020204030204" pitchFamily="49" charset="0"/>
              </a:rPr>
              <a:t>&lt;</a:t>
            </a:r>
            <a:r>
              <a:rPr lang="en-US" dirty="0" err="1">
                <a:latin typeface="Consolas" panose="020B0609020204030204" pitchFamily="49" charset="0"/>
                <a:cs typeface="Consolas" panose="020B0609020204030204" pitchFamily="49" charset="0"/>
              </a:rPr>
              <a:t>PXGraph</a:t>
            </a:r>
            <a:r>
              <a:rPr lang="en-US" dirty="0">
                <a:latin typeface="Consolas" panose="020B0609020204030204" pitchFamily="49" charset="0"/>
                <a:cs typeface="Consolas" panose="020B0609020204030204" pitchFamily="49" charset="0"/>
              </a:rPr>
              <a:t>&gt;</a:t>
            </a:r>
            <a:r>
              <a:rPr lang="en-US" dirty="0"/>
              <a:t> ?</a:t>
            </a:r>
          </a:p>
          <a:p>
            <a:r>
              <a:rPr lang="en-US" dirty="0"/>
              <a:t>Demos</a:t>
            </a:r>
          </a:p>
          <a:p>
            <a:pPr lvl="1"/>
            <a:r>
              <a:rPr lang="en-US" dirty="0"/>
              <a:t>Adding an action to every graph</a:t>
            </a:r>
          </a:p>
          <a:p>
            <a:pPr lvl="1"/>
            <a:r>
              <a:rPr lang="en-US" dirty="0"/>
              <a:t>Hooking into an event (Note field updated)</a:t>
            </a:r>
          </a:p>
        </p:txBody>
      </p:sp>
    </p:spTree>
    <p:extLst>
      <p:ext uri="{BB962C8B-B14F-4D97-AF65-F5344CB8AC3E}">
        <p14:creationId xmlns:p14="http://schemas.microsoft.com/office/powerpoint/2010/main" val="30968844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C133A0-AF31-B54B-B9B5-CE7A5A266F0A}"/>
              </a:ext>
            </a:extLst>
          </p:cNvPr>
          <p:cNvSpPr>
            <a:spLocks noGrp="1"/>
          </p:cNvSpPr>
          <p:nvPr>
            <p:ph type="title"/>
          </p:nvPr>
        </p:nvSpPr>
        <p:spPr/>
        <p:txBody>
          <a:bodyPr/>
          <a:lstStyle/>
          <a:p>
            <a:r>
              <a:rPr lang="en-US" dirty="0"/>
              <a:t>Dependency Injection with Acumatica</a:t>
            </a:r>
          </a:p>
        </p:txBody>
      </p:sp>
      <p:sp>
        <p:nvSpPr>
          <p:cNvPr id="3" name="Content Placeholder 2">
            <a:extLst>
              <a:ext uri="{FF2B5EF4-FFF2-40B4-BE49-F238E27FC236}">
                <a16:creationId xmlns:a16="http://schemas.microsoft.com/office/drawing/2014/main" id="{F4CEE018-403C-EE4C-9800-DD973414B9D7}"/>
              </a:ext>
            </a:extLst>
          </p:cNvPr>
          <p:cNvSpPr>
            <a:spLocks noGrp="1"/>
          </p:cNvSpPr>
          <p:nvPr>
            <p:ph idx="1"/>
          </p:nvPr>
        </p:nvSpPr>
        <p:spPr>
          <a:xfrm>
            <a:off x="838200" y="1825624"/>
            <a:ext cx="9898626" cy="4648917"/>
          </a:xfrm>
        </p:spPr>
        <p:txBody>
          <a:bodyPr>
            <a:normAutofit fontScale="92500" lnSpcReduction="20000"/>
          </a:bodyPr>
          <a:lstStyle/>
          <a:p>
            <a:r>
              <a:rPr lang="en-CA" dirty="0"/>
              <a:t>Traditionally, each object is responsible for obtaining its own references to the dependent objects it collaborates with:</a:t>
            </a:r>
          </a:p>
          <a:p>
            <a:endParaRPr lang="en-CA" dirty="0"/>
          </a:p>
          <a:p>
            <a:pPr marL="0" indent="0">
              <a:buNone/>
            </a:pPr>
            <a:endParaRPr lang="en-CA" dirty="0"/>
          </a:p>
          <a:p>
            <a:endParaRPr lang="en-CA" dirty="0"/>
          </a:p>
          <a:p>
            <a:endParaRPr lang="en-CA" dirty="0"/>
          </a:p>
          <a:p>
            <a:endParaRPr lang="en-CA" dirty="0"/>
          </a:p>
          <a:p>
            <a:pPr marL="0" indent="0">
              <a:buNone/>
            </a:pPr>
            <a:endParaRPr lang="en-CA" dirty="0"/>
          </a:p>
          <a:p>
            <a:pPr marL="0" indent="0">
              <a:buNone/>
            </a:pPr>
            <a:endParaRPr lang="en-CA" dirty="0"/>
          </a:p>
          <a:p>
            <a:pPr marL="0" indent="0">
              <a:buNone/>
            </a:pPr>
            <a:endParaRPr lang="en-CA" dirty="0"/>
          </a:p>
          <a:p>
            <a:r>
              <a:rPr lang="en-CA" dirty="0"/>
              <a:t>Problems: Tightly coupled, hard to test</a:t>
            </a:r>
          </a:p>
          <a:p>
            <a:pPr marL="0" indent="0">
              <a:buNone/>
            </a:pPr>
            <a:endParaRPr lang="en-US" dirty="0"/>
          </a:p>
        </p:txBody>
      </p:sp>
      <p:pic>
        <p:nvPicPr>
          <p:cNvPr id="5" name="Picture 4">
            <a:extLst>
              <a:ext uri="{FF2B5EF4-FFF2-40B4-BE49-F238E27FC236}">
                <a16:creationId xmlns:a16="http://schemas.microsoft.com/office/drawing/2014/main" id="{E4050789-6741-874F-8B7D-ED0D9FB3C81D}"/>
              </a:ext>
            </a:extLst>
          </p:cNvPr>
          <p:cNvPicPr>
            <a:picLocks noChangeAspect="1"/>
          </p:cNvPicPr>
          <p:nvPr/>
        </p:nvPicPr>
        <p:blipFill>
          <a:blip r:embed="rId3"/>
          <a:stretch>
            <a:fillRect/>
          </a:stretch>
        </p:blipFill>
        <p:spPr>
          <a:xfrm>
            <a:off x="2036562" y="2657816"/>
            <a:ext cx="7501901" cy="2984531"/>
          </a:xfrm>
          <a:prstGeom prst="rect">
            <a:avLst/>
          </a:prstGeom>
        </p:spPr>
      </p:pic>
      <p:sp>
        <p:nvSpPr>
          <p:cNvPr id="7" name="TextBox 6">
            <a:extLst>
              <a:ext uri="{FF2B5EF4-FFF2-40B4-BE49-F238E27FC236}">
                <a16:creationId xmlns:a16="http://schemas.microsoft.com/office/drawing/2014/main" id="{3B14D0E0-36FF-1349-80A4-F8444C036E64}"/>
              </a:ext>
            </a:extLst>
          </p:cNvPr>
          <p:cNvSpPr txBox="1"/>
          <p:nvPr/>
        </p:nvSpPr>
        <p:spPr>
          <a:xfrm>
            <a:off x="838200" y="6616958"/>
            <a:ext cx="3232355" cy="230832"/>
          </a:xfrm>
          <a:prstGeom prst="rect">
            <a:avLst/>
          </a:prstGeom>
          <a:noFill/>
        </p:spPr>
        <p:txBody>
          <a:bodyPr wrap="square" rtlCol="0">
            <a:spAutoFit/>
          </a:bodyPr>
          <a:lstStyle/>
          <a:p>
            <a:r>
              <a:rPr lang="en-US" sz="900" i="1" dirty="0"/>
              <a:t>Source: https://</a:t>
            </a:r>
            <a:r>
              <a:rPr lang="en-US" sz="900" i="1" dirty="0" err="1"/>
              <a:t>stackoverflow.com</a:t>
            </a:r>
            <a:r>
              <a:rPr lang="en-US" sz="900" i="1" dirty="0"/>
              <a:t>/a/44945310/624448</a:t>
            </a:r>
          </a:p>
        </p:txBody>
      </p:sp>
    </p:spTree>
    <p:extLst>
      <p:ext uri="{BB962C8B-B14F-4D97-AF65-F5344CB8AC3E}">
        <p14:creationId xmlns:p14="http://schemas.microsoft.com/office/powerpoint/2010/main" val="1985607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99AFF8-3639-764B-82C3-1E8E0D2A2F6E}"/>
              </a:ext>
            </a:extLst>
          </p:cNvPr>
          <p:cNvSpPr>
            <a:spLocks noGrp="1"/>
          </p:cNvSpPr>
          <p:nvPr>
            <p:ph type="title"/>
          </p:nvPr>
        </p:nvSpPr>
        <p:spPr/>
        <p:txBody>
          <a:bodyPr/>
          <a:lstStyle/>
          <a:p>
            <a:r>
              <a:rPr lang="en-US" dirty="0"/>
              <a:t>Dependency Injection with Acumatica</a:t>
            </a:r>
          </a:p>
        </p:txBody>
      </p:sp>
      <p:pic>
        <p:nvPicPr>
          <p:cNvPr id="5" name="Picture 4">
            <a:extLst>
              <a:ext uri="{FF2B5EF4-FFF2-40B4-BE49-F238E27FC236}">
                <a16:creationId xmlns:a16="http://schemas.microsoft.com/office/drawing/2014/main" id="{B9B0BC34-E932-5C49-AB8B-880FA28A3050}"/>
              </a:ext>
            </a:extLst>
          </p:cNvPr>
          <p:cNvPicPr>
            <a:picLocks noChangeAspect="1"/>
          </p:cNvPicPr>
          <p:nvPr/>
        </p:nvPicPr>
        <p:blipFill>
          <a:blip r:embed="rId3"/>
          <a:stretch>
            <a:fillRect/>
          </a:stretch>
        </p:blipFill>
        <p:spPr>
          <a:xfrm>
            <a:off x="2521975" y="1334470"/>
            <a:ext cx="6164826" cy="5191433"/>
          </a:xfrm>
          <a:prstGeom prst="rect">
            <a:avLst/>
          </a:prstGeom>
        </p:spPr>
      </p:pic>
      <p:sp>
        <p:nvSpPr>
          <p:cNvPr id="6" name="TextBox 5">
            <a:extLst>
              <a:ext uri="{FF2B5EF4-FFF2-40B4-BE49-F238E27FC236}">
                <a16:creationId xmlns:a16="http://schemas.microsoft.com/office/drawing/2014/main" id="{8BBEE2EC-E3ED-B04E-AE51-D5C07EF3AA3E}"/>
              </a:ext>
            </a:extLst>
          </p:cNvPr>
          <p:cNvSpPr txBox="1"/>
          <p:nvPr/>
        </p:nvSpPr>
        <p:spPr>
          <a:xfrm>
            <a:off x="838200" y="6616958"/>
            <a:ext cx="3232355" cy="230832"/>
          </a:xfrm>
          <a:prstGeom prst="rect">
            <a:avLst/>
          </a:prstGeom>
          <a:noFill/>
        </p:spPr>
        <p:txBody>
          <a:bodyPr wrap="square" rtlCol="0">
            <a:spAutoFit/>
          </a:bodyPr>
          <a:lstStyle/>
          <a:p>
            <a:r>
              <a:rPr lang="en-US" sz="900" i="1" dirty="0"/>
              <a:t>Source: https://</a:t>
            </a:r>
            <a:r>
              <a:rPr lang="en-US" sz="900" i="1" dirty="0" err="1"/>
              <a:t>stackoverflow.com</a:t>
            </a:r>
            <a:r>
              <a:rPr lang="en-US" sz="900" i="1" dirty="0"/>
              <a:t>/a/44945310/624448</a:t>
            </a:r>
          </a:p>
        </p:txBody>
      </p:sp>
    </p:spTree>
    <p:extLst>
      <p:ext uri="{BB962C8B-B14F-4D97-AF65-F5344CB8AC3E}">
        <p14:creationId xmlns:p14="http://schemas.microsoft.com/office/powerpoint/2010/main" val="11653527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7C3EC6-0967-3B43-A0F0-ED27A77E44F2}"/>
              </a:ext>
            </a:extLst>
          </p:cNvPr>
          <p:cNvSpPr>
            <a:spLocks noGrp="1"/>
          </p:cNvSpPr>
          <p:nvPr>
            <p:ph type="title"/>
          </p:nvPr>
        </p:nvSpPr>
        <p:spPr/>
        <p:txBody>
          <a:bodyPr/>
          <a:lstStyle/>
          <a:p>
            <a:r>
              <a:rPr lang="en-US" dirty="0"/>
              <a:t>Dependency Injection with Acumatica</a:t>
            </a:r>
          </a:p>
        </p:txBody>
      </p:sp>
      <p:sp>
        <p:nvSpPr>
          <p:cNvPr id="8" name="Content Placeholder 7">
            <a:extLst>
              <a:ext uri="{FF2B5EF4-FFF2-40B4-BE49-F238E27FC236}">
                <a16:creationId xmlns:a16="http://schemas.microsoft.com/office/drawing/2014/main" id="{F84B2A35-B86D-644F-8390-9AEC2806DABE}"/>
              </a:ext>
            </a:extLst>
          </p:cNvPr>
          <p:cNvSpPr>
            <a:spLocks noGrp="1"/>
          </p:cNvSpPr>
          <p:nvPr>
            <p:ph idx="1"/>
          </p:nvPr>
        </p:nvSpPr>
        <p:spPr/>
        <p:txBody>
          <a:bodyPr/>
          <a:lstStyle/>
          <a:p>
            <a:r>
              <a:rPr lang="en-US" dirty="0"/>
              <a:t>Getting a new Car instance, the old fashioned way:</a:t>
            </a:r>
          </a:p>
          <a:p>
            <a:endParaRPr lang="en-US" dirty="0"/>
          </a:p>
          <a:p>
            <a:endParaRPr lang="en-US" dirty="0"/>
          </a:p>
          <a:p>
            <a:endParaRPr lang="en-US" dirty="0"/>
          </a:p>
          <a:p>
            <a:r>
              <a:rPr lang="en-US" dirty="0"/>
              <a:t>With the help of Dependency Injection:</a:t>
            </a:r>
          </a:p>
        </p:txBody>
      </p:sp>
      <p:pic>
        <p:nvPicPr>
          <p:cNvPr id="10" name="Picture 9">
            <a:extLst>
              <a:ext uri="{FF2B5EF4-FFF2-40B4-BE49-F238E27FC236}">
                <a16:creationId xmlns:a16="http://schemas.microsoft.com/office/drawing/2014/main" id="{3A7D5CE0-86E5-A544-89CA-9588B5BBA0A6}"/>
              </a:ext>
            </a:extLst>
          </p:cNvPr>
          <p:cNvPicPr>
            <a:picLocks noChangeAspect="1"/>
          </p:cNvPicPr>
          <p:nvPr/>
        </p:nvPicPr>
        <p:blipFill rotWithShape="1">
          <a:blip r:embed="rId3"/>
          <a:srcRect l="419" r="50732"/>
          <a:stretch/>
        </p:blipFill>
        <p:spPr>
          <a:xfrm>
            <a:off x="2320679" y="4835700"/>
            <a:ext cx="4808092" cy="635000"/>
          </a:xfrm>
          <a:prstGeom prst="rect">
            <a:avLst/>
          </a:prstGeom>
        </p:spPr>
      </p:pic>
      <p:pic>
        <p:nvPicPr>
          <p:cNvPr id="12" name="Picture 11">
            <a:extLst>
              <a:ext uri="{FF2B5EF4-FFF2-40B4-BE49-F238E27FC236}">
                <a16:creationId xmlns:a16="http://schemas.microsoft.com/office/drawing/2014/main" id="{28AEC084-CFF8-094A-BCC1-58406E886905}"/>
              </a:ext>
            </a:extLst>
          </p:cNvPr>
          <p:cNvPicPr>
            <a:picLocks noChangeAspect="1"/>
          </p:cNvPicPr>
          <p:nvPr/>
        </p:nvPicPr>
        <p:blipFill rotWithShape="1">
          <a:blip r:embed="rId4"/>
          <a:srcRect l="1621" t="8224" r="53309" b="10593"/>
          <a:stretch/>
        </p:blipFill>
        <p:spPr>
          <a:xfrm>
            <a:off x="2320680" y="2634398"/>
            <a:ext cx="4808090" cy="628933"/>
          </a:xfrm>
          <a:prstGeom prst="rect">
            <a:avLst/>
          </a:prstGeom>
        </p:spPr>
      </p:pic>
    </p:spTree>
    <p:extLst>
      <p:ext uri="{BB962C8B-B14F-4D97-AF65-F5344CB8AC3E}">
        <p14:creationId xmlns:p14="http://schemas.microsoft.com/office/powerpoint/2010/main" val="39725043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51904C-9A4F-7C42-BC60-1CE79BBFB828}"/>
              </a:ext>
            </a:extLst>
          </p:cNvPr>
          <p:cNvSpPr>
            <a:spLocks noGrp="1"/>
          </p:cNvSpPr>
          <p:nvPr>
            <p:ph type="title"/>
          </p:nvPr>
        </p:nvSpPr>
        <p:spPr/>
        <p:txBody>
          <a:bodyPr/>
          <a:lstStyle/>
          <a:p>
            <a:r>
              <a:rPr lang="en-US" dirty="0"/>
              <a:t>Dependency Injection with Acumatica</a:t>
            </a:r>
          </a:p>
        </p:txBody>
      </p:sp>
      <p:sp>
        <p:nvSpPr>
          <p:cNvPr id="3" name="Content Placeholder 2">
            <a:extLst>
              <a:ext uri="{FF2B5EF4-FFF2-40B4-BE49-F238E27FC236}">
                <a16:creationId xmlns:a16="http://schemas.microsoft.com/office/drawing/2014/main" id="{280A4056-C79F-344C-8D16-3C374D75B8E0}"/>
              </a:ext>
            </a:extLst>
          </p:cNvPr>
          <p:cNvSpPr>
            <a:spLocks noGrp="1"/>
          </p:cNvSpPr>
          <p:nvPr>
            <p:ph idx="1"/>
          </p:nvPr>
        </p:nvSpPr>
        <p:spPr/>
        <p:txBody>
          <a:bodyPr>
            <a:normAutofit fontScale="92500" lnSpcReduction="20000"/>
          </a:bodyPr>
          <a:lstStyle/>
          <a:p>
            <a:r>
              <a:rPr lang="en-CA" b="1" dirty="0"/>
              <a:t>Summary</a:t>
            </a:r>
            <a:r>
              <a:rPr lang="en-CA" dirty="0"/>
              <a:t>: DI is a technique for achieving loose coupling between objects and their dependencies. Rather than directly instantiating dependencies that class needs in order to perform its actions, dependencies are provided to the class by someone else</a:t>
            </a:r>
          </a:p>
          <a:p>
            <a:r>
              <a:rPr lang="en-CA" dirty="0"/>
              <a:t>We typically delegate that responsibility to a framework:</a:t>
            </a:r>
          </a:p>
          <a:p>
            <a:pPr lvl="1"/>
            <a:r>
              <a:rPr lang="en-CA" dirty="0"/>
              <a:t>Structure Map</a:t>
            </a:r>
          </a:p>
          <a:p>
            <a:pPr lvl="1"/>
            <a:r>
              <a:rPr lang="en-CA" dirty="0"/>
              <a:t>Unity</a:t>
            </a:r>
          </a:p>
          <a:p>
            <a:pPr lvl="1"/>
            <a:r>
              <a:rPr lang="en-CA" dirty="0" err="1"/>
              <a:t>Ninject</a:t>
            </a:r>
            <a:endParaRPr lang="en-CA" dirty="0"/>
          </a:p>
          <a:p>
            <a:pPr lvl="1"/>
            <a:r>
              <a:rPr lang="en-CA" dirty="0"/>
              <a:t>Castle Windsor</a:t>
            </a:r>
          </a:p>
          <a:p>
            <a:pPr lvl="1"/>
            <a:r>
              <a:rPr lang="en-CA" dirty="0" err="1"/>
              <a:t>Autofac</a:t>
            </a:r>
            <a:r>
              <a:rPr lang="en-CA" dirty="0"/>
              <a:t> -&gt; used by Acumatica</a:t>
            </a:r>
          </a:p>
          <a:p>
            <a:r>
              <a:rPr lang="en-CA" dirty="0"/>
              <a:t>Current (public) uses inside Acumatica</a:t>
            </a:r>
          </a:p>
          <a:p>
            <a:pPr lvl="1"/>
            <a:r>
              <a:rPr lang="en-CA" dirty="0"/>
              <a:t>Generic graph extensions (ref: 2018 R1 Framework Development Guide)</a:t>
            </a:r>
          </a:p>
          <a:p>
            <a:r>
              <a:rPr lang="en-CA" dirty="0"/>
              <a:t>Demo</a:t>
            </a:r>
          </a:p>
          <a:p>
            <a:endParaRPr lang="en-CA" dirty="0"/>
          </a:p>
          <a:p>
            <a:endParaRPr lang="en-US" dirty="0"/>
          </a:p>
        </p:txBody>
      </p:sp>
      <p:pic>
        <p:nvPicPr>
          <p:cNvPr id="7" name="Picture 6">
            <a:extLst>
              <a:ext uri="{FF2B5EF4-FFF2-40B4-BE49-F238E27FC236}">
                <a16:creationId xmlns:a16="http://schemas.microsoft.com/office/drawing/2014/main" id="{B66F4ED8-EC0F-104A-99D2-096A6E1F4CC5}"/>
              </a:ext>
            </a:extLst>
          </p:cNvPr>
          <p:cNvPicPr>
            <a:picLocks noChangeAspect="1"/>
          </p:cNvPicPr>
          <p:nvPr/>
        </p:nvPicPr>
        <p:blipFill>
          <a:blip r:embed="rId3"/>
          <a:stretch>
            <a:fillRect/>
          </a:stretch>
        </p:blipFill>
        <p:spPr>
          <a:xfrm>
            <a:off x="6980664" y="4001294"/>
            <a:ext cx="1338064" cy="1085965"/>
          </a:xfrm>
          <a:prstGeom prst="rect">
            <a:avLst/>
          </a:prstGeom>
        </p:spPr>
      </p:pic>
    </p:spTree>
    <p:extLst>
      <p:ext uri="{BB962C8B-B14F-4D97-AF65-F5344CB8AC3E}">
        <p14:creationId xmlns:p14="http://schemas.microsoft.com/office/powerpoint/2010/main" val="12827670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22012C-E68C-5948-BF5E-95A0598AD5CE}"/>
              </a:ext>
            </a:extLst>
          </p:cNvPr>
          <p:cNvSpPr>
            <a:spLocks noGrp="1"/>
          </p:cNvSpPr>
          <p:nvPr>
            <p:ph type="title"/>
          </p:nvPr>
        </p:nvSpPr>
        <p:spPr/>
        <p:txBody>
          <a:bodyPr/>
          <a:lstStyle/>
          <a:p>
            <a:r>
              <a:rPr lang="en-US" dirty="0"/>
              <a:t>Custom HTTP Handlers</a:t>
            </a:r>
          </a:p>
        </p:txBody>
      </p:sp>
      <p:sp>
        <p:nvSpPr>
          <p:cNvPr id="3" name="Content Placeholder 2">
            <a:extLst>
              <a:ext uri="{FF2B5EF4-FFF2-40B4-BE49-F238E27FC236}">
                <a16:creationId xmlns:a16="http://schemas.microsoft.com/office/drawing/2014/main" id="{55E86266-4FFE-754C-B014-D3235FABDBF0}"/>
              </a:ext>
            </a:extLst>
          </p:cNvPr>
          <p:cNvSpPr>
            <a:spLocks noGrp="1"/>
          </p:cNvSpPr>
          <p:nvPr>
            <p:ph idx="1"/>
          </p:nvPr>
        </p:nvSpPr>
        <p:spPr/>
        <p:txBody>
          <a:bodyPr/>
          <a:lstStyle/>
          <a:p>
            <a:r>
              <a:rPr lang="en-US" dirty="0"/>
              <a:t>Made possible by the Dependency Injection framework and </a:t>
            </a:r>
            <a:r>
              <a:rPr lang="en-CA" dirty="0" err="1"/>
              <a:t>ActivateOnApplicationStart</a:t>
            </a:r>
            <a:endParaRPr lang="en-CA" dirty="0"/>
          </a:p>
          <a:p>
            <a:r>
              <a:rPr lang="en-US" dirty="0"/>
              <a:t>Demo</a:t>
            </a:r>
          </a:p>
          <a:p>
            <a:endParaRPr lang="en-US" dirty="0"/>
          </a:p>
        </p:txBody>
      </p:sp>
    </p:spTree>
    <p:extLst>
      <p:ext uri="{BB962C8B-B14F-4D97-AF65-F5344CB8AC3E}">
        <p14:creationId xmlns:p14="http://schemas.microsoft.com/office/powerpoint/2010/main" val="34114604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E34B875-FC1F-B942-9D43-5308DF5E8817}"/>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27461275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8DD1BEF-7BDF-0B4E-9A80-423BE82D27CE}"/>
              </a:ext>
            </a:extLst>
          </p:cNvPr>
          <p:cNvSpPr>
            <a:spLocks noGrp="1"/>
          </p:cNvSpPr>
          <p:nvPr>
            <p:ph type="title"/>
          </p:nvPr>
        </p:nvSpPr>
        <p:spPr/>
        <p:txBody>
          <a:bodyPr/>
          <a:lstStyle/>
          <a:p>
            <a:r>
              <a:rPr lang="en-US" dirty="0"/>
              <a:t>Part 3 – Showcase and dev community call to action</a:t>
            </a:r>
          </a:p>
        </p:txBody>
      </p:sp>
      <p:sp>
        <p:nvSpPr>
          <p:cNvPr id="5" name="Text Placeholder 4">
            <a:extLst>
              <a:ext uri="{FF2B5EF4-FFF2-40B4-BE49-F238E27FC236}">
                <a16:creationId xmlns:a16="http://schemas.microsoft.com/office/drawing/2014/main" id="{8521B7DF-84B1-F94B-813F-E84FF258D9B7}"/>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669362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60C989-D76C-6B44-BACB-A7ACC981667B}"/>
              </a:ext>
            </a:extLst>
          </p:cNvPr>
          <p:cNvSpPr>
            <a:spLocks noGrp="1"/>
          </p:cNvSpPr>
          <p:nvPr>
            <p:ph type="title"/>
          </p:nvPr>
        </p:nvSpPr>
        <p:spPr/>
        <p:txBody>
          <a:bodyPr/>
          <a:lstStyle/>
          <a:p>
            <a:r>
              <a:rPr lang="en-US" dirty="0"/>
              <a:t>Welcome!</a:t>
            </a:r>
          </a:p>
        </p:txBody>
      </p:sp>
      <p:sp>
        <p:nvSpPr>
          <p:cNvPr id="3" name="Content Placeholder 2">
            <a:extLst>
              <a:ext uri="{FF2B5EF4-FFF2-40B4-BE49-F238E27FC236}">
                <a16:creationId xmlns:a16="http://schemas.microsoft.com/office/drawing/2014/main" id="{373E6807-4377-7048-BD07-766E8EA04941}"/>
              </a:ext>
            </a:extLst>
          </p:cNvPr>
          <p:cNvSpPr>
            <a:spLocks noGrp="1"/>
          </p:cNvSpPr>
          <p:nvPr>
            <p:ph idx="1"/>
          </p:nvPr>
        </p:nvSpPr>
        <p:spPr/>
        <p:txBody>
          <a:bodyPr/>
          <a:lstStyle/>
          <a:p>
            <a:r>
              <a:rPr lang="en-US" dirty="0"/>
              <a:t>Part 1: Everyday tips and tricks</a:t>
            </a:r>
          </a:p>
          <a:p>
            <a:r>
              <a:rPr lang="en-US" dirty="0"/>
              <a:t>Part 2: Pushing the limits of Acumatica extensibility</a:t>
            </a:r>
          </a:p>
          <a:p>
            <a:r>
              <a:rPr lang="en-US" dirty="0"/>
              <a:t>Part 3: Showcase and dev community call to action</a:t>
            </a:r>
          </a:p>
        </p:txBody>
      </p:sp>
    </p:spTree>
    <p:extLst>
      <p:ext uri="{BB962C8B-B14F-4D97-AF65-F5344CB8AC3E}">
        <p14:creationId xmlns:p14="http://schemas.microsoft.com/office/powerpoint/2010/main" val="4979277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62EEBB80-BBB7-AA41-859D-B46E4B41D8C5}"/>
              </a:ext>
            </a:extLst>
          </p:cNvPr>
          <p:cNvSpPr>
            <a:spLocks noGrp="1"/>
          </p:cNvSpPr>
          <p:nvPr>
            <p:ph type="title"/>
          </p:nvPr>
        </p:nvSpPr>
        <p:spPr/>
        <p:txBody>
          <a:bodyPr>
            <a:normAutofit/>
          </a:bodyPr>
          <a:lstStyle/>
          <a:p>
            <a:r>
              <a:rPr lang="en-US" dirty="0"/>
              <a:t>Velixo Mail Track: Acumatica/SendGrid Integration</a:t>
            </a:r>
          </a:p>
        </p:txBody>
      </p:sp>
      <p:sp>
        <p:nvSpPr>
          <p:cNvPr id="13" name="Content Placeholder 12">
            <a:extLst>
              <a:ext uri="{FF2B5EF4-FFF2-40B4-BE49-F238E27FC236}">
                <a16:creationId xmlns:a16="http://schemas.microsoft.com/office/drawing/2014/main" id="{228F2EC0-9ABF-C045-9A7D-4B22D7E46258}"/>
              </a:ext>
            </a:extLst>
          </p:cNvPr>
          <p:cNvSpPr>
            <a:spLocks noGrp="1"/>
          </p:cNvSpPr>
          <p:nvPr>
            <p:ph idx="1"/>
          </p:nvPr>
        </p:nvSpPr>
        <p:spPr>
          <a:xfrm>
            <a:off x="838199" y="1825625"/>
            <a:ext cx="5699235" cy="4351338"/>
          </a:xfrm>
        </p:spPr>
        <p:txBody>
          <a:bodyPr>
            <a:normAutofit/>
          </a:bodyPr>
          <a:lstStyle/>
          <a:p>
            <a:r>
              <a:rPr lang="en-CA" sz="2400" dirty="0"/>
              <a:t>Tracks delivery, open and click-through</a:t>
            </a:r>
          </a:p>
          <a:p>
            <a:r>
              <a:rPr lang="en-CA" sz="2400" dirty="0"/>
              <a:t>Leverages Chrome push notifications to notify users instantly when</a:t>
            </a:r>
            <a:r>
              <a:rPr lang="fr-CA" sz="2400" dirty="0"/>
              <a:t> an </a:t>
            </a:r>
            <a:r>
              <a:rPr lang="fr-CA" sz="2400" dirty="0" err="1"/>
              <a:t>event</a:t>
            </a:r>
            <a:r>
              <a:rPr lang="fr-CA" sz="2400" dirty="0"/>
              <a:t> </a:t>
            </a:r>
            <a:r>
              <a:rPr lang="fr-CA" sz="2400" dirty="0" err="1"/>
              <a:t>occurs</a:t>
            </a:r>
            <a:endParaRPr lang="en-US" sz="2400" dirty="0"/>
          </a:p>
          <a:p>
            <a:r>
              <a:rPr lang="en-US" sz="2400" dirty="0"/>
              <a:t>Techniques: custom HTTP module, Chrome push notifications, source control automatic command-line build</a:t>
            </a:r>
          </a:p>
          <a:p>
            <a:r>
              <a:rPr lang="en-US" sz="2400" dirty="0"/>
              <a:t>Status: Production-ready</a:t>
            </a:r>
          </a:p>
          <a:p>
            <a:r>
              <a:rPr lang="en-US" sz="2400" dirty="0"/>
              <a:t>Link: </a:t>
            </a:r>
            <a:r>
              <a:rPr lang="en-US" sz="2400" dirty="0">
                <a:hlinkClick r:id="rId3"/>
              </a:rPr>
              <a:t>github.com/gmichaud/Velixo-MailTrack</a:t>
            </a:r>
            <a:endParaRPr lang="en-US" sz="2400" dirty="0"/>
          </a:p>
          <a:p>
            <a:endParaRPr lang="en-US" sz="2400" dirty="0"/>
          </a:p>
        </p:txBody>
      </p:sp>
      <p:pic>
        <p:nvPicPr>
          <p:cNvPr id="14" name="Picture 13">
            <a:extLst>
              <a:ext uri="{FF2B5EF4-FFF2-40B4-BE49-F238E27FC236}">
                <a16:creationId xmlns:a16="http://schemas.microsoft.com/office/drawing/2014/main" id="{67313B70-643D-574E-AB98-651A530FADCE}"/>
              </a:ext>
            </a:extLst>
          </p:cNvPr>
          <p:cNvPicPr>
            <a:picLocks noChangeAspect="1"/>
          </p:cNvPicPr>
          <p:nvPr/>
        </p:nvPicPr>
        <p:blipFill>
          <a:blip r:embed="rId4"/>
          <a:stretch>
            <a:fillRect/>
          </a:stretch>
        </p:blipFill>
        <p:spPr>
          <a:xfrm>
            <a:off x="6537434" y="1825625"/>
            <a:ext cx="5377632" cy="3267319"/>
          </a:xfrm>
          <a:prstGeom prst="rect">
            <a:avLst/>
          </a:prstGeom>
        </p:spPr>
      </p:pic>
      <p:pic>
        <p:nvPicPr>
          <p:cNvPr id="15" name="Picture 14">
            <a:extLst>
              <a:ext uri="{FF2B5EF4-FFF2-40B4-BE49-F238E27FC236}">
                <a16:creationId xmlns:a16="http://schemas.microsoft.com/office/drawing/2014/main" id="{7335BB57-2575-AC46-A8D9-BB9A4518F33F}"/>
              </a:ext>
            </a:extLst>
          </p:cNvPr>
          <p:cNvPicPr>
            <a:picLocks noChangeAspect="1"/>
          </p:cNvPicPr>
          <p:nvPr/>
        </p:nvPicPr>
        <p:blipFill>
          <a:blip r:embed="rId5"/>
          <a:stretch>
            <a:fillRect/>
          </a:stretch>
        </p:blipFill>
        <p:spPr>
          <a:xfrm>
            <a:off x="7267003" y="4956021"/>
            <a:ext cx="3909283" cy="992834"/>
          </a:xfrm>
          <a:prstGeom prst="rect">
            <a:avLst/>
          </a:prstGeom>
        </p:spPr>
      </p:pic>
    </p:spTree>
    <p:extLst>
      <p:ext uri="{BB962C8B-B14F-4D97-AF65-F5344CB8AC3E}">
        <p14:creationId xmlns:p14="http://schemas.microsoft.com/office/powerpoint/2010/main" val="40108286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D71B90-5988-FA46-B82F-0D373CEECAA1}"/>
              </a:ext>
            </a:extLst>
          </p:cNvPr>
          <p:cNvSpPr>
            <a:spLocks noGrp="1"/>
          </p:cNvSpPr>
          <p:nvPr>
            <p:ph type="title"/>
          </p:nvPr>
        </p:nvSpPr>
        <p:spPr/>
        <p:txBody>
          <a:bodyPr/>
          <a:lstStyle/>
          <a:p>
            <a:r>
              <a:rPr lang="en-US" dirty="0"/>
              <a:t>Velixo Code Editor for Acumatica</a:t>
            </a:r>
          </a:p>
        </p:txBody>
      </p:sp>
      <p:sp>
        <p:nvSpPr>
          <p:cNvPr id="3" name="Content Placeholder 2">
            <a:extLst>
              <a:ext uri="{FF2B5EF4-FFF2-40B4-BE49-F238E27FC236}">
                <a16:creationId xmlns:a16="http://schemas.microsoft.com/office/drawing/2014/main" id="{FA8489A9-FECF-A847-87AC-C75B91325442}"/>
              </a:ext>
            </a:extLst>
          </p:cNvPr>
          <p:cNvSpPr>
            <a:spLocks noGrp="1"/>
          </p:cNvSpPr>
          <p:nvPr>
            <p:ph idx="1"/>
          </p:nvPr>
        </p:nvSpPr>
        <p:spPr>
          <a:xfrm>
            <a:off x="838201" y="1825625"/>
            <a:ext cx="4472354" cy="4351338"/>
          </a:xfrm>
        </p:spPr>
        <p:txBody>
          <a:bodyPr>
            <a:normAutofit fontScale="85000" lnSpcReduction="20000"/>
          </a:bodyPr>
          <a:lstStyle/>
          <a:p>
            <a:r>
              <a:rPr lang="en-US" dirty="0"/>
              <a:t>Techniques: custom HTTP module, custom title module, global graph </a:t>
            </a:r>
            <a:r>
              <a:rPr lang="en-US" dirty="0" err="1"/>
              <a:t>extensions,PXDatabase.Subscribe</a:t>
            </a:r>
            <a:r>
              <a:rPr lang="en-US" dirty="0"/>
              <a:t>&lt;&gt;, invoking private functions through reflection, embedding and loading external EXE file, replacing system pages</a:t>
            </a:r>
          </a:p>
          <a:p>
            <a:r>
              <a:rPr lang="en-US" dirty="0"/>
              <a:t>Status: Experimental</a:t>
            </a:r>
          </a:p>
          <a:p>
            <a:r>
              <a:rPr lang="en-US" dirty="0"/>
              <a:t>Link: </a:t>
            </a:r>
            <a:r>
              <a:rPr lang="en-US" dirty="0">
                <a:hlinkClick r:id="rId3"/>
              </a:rPr>
              <a:t>github.com/gmichaud/Velixo-AcumaticaCodeEditor</a:t>
            </a:r>
            <a:endParaRPr lang="en-US" dirty="0"/>
          </a:p>
          <a:p>
            <a:endParaRPr lang="en-US" dirty="0"/>
          </a:p>
          <a:p>
            <a:pPr marL="457200" lvl="1" indent="0">
              <a:buNone/>
            </a:pPr>
            <a:br>
              <a:rPr lang="en-CA" dirty="0"/>
            </a:br>
            <a:endParaRPr lang="en-US" dirty="0"/>
          </a:p>
        </p:txBody>
      </p:sp>
      <p:pic>
        <p:nvPicPr>
          <p:cNvPr id="8" name="Picture 7">
            <a:extLst>
              <a:ext uri="{FF2B5EF4-FFF2-40B4-BE49-F238E27FC236}">
                <a16:creationId xmlns:a16="http://schemas.microsoft.com/office/drawing/2014/main" id="{5057B237-8DAD-104E-B8CC-39D8B08AC2B2}"/>
              </a:ext>
            </a:extLst>
          </p:cNvPr>
          <p:cNvPicPr>
            <a:picLocks noChangeAspect="1"/>
          </p:cNvPicPr>
          <p:nvPr/>
        </p:nvPicPr>
        <p:blipFill>
          <a:blip r:embed="rId4"/>
          <a:stretch>
            <a:fillRect/>
          </a:stretch>
        </p:blipFill>
        <p:spPr>
          <a:xfrm>
            <a:off x="5121368" y="1597572"/>
            <a:ext cx="6881445" cy="3924452"/>
          </a:xfrm>
          <a:prstGeom prst="rect">
            <a:avLst/>
          </a:prstGeom>
        </p:spPr>
      </p:pic>
    </p:spTree>
    <p:extLst>
      <p:ext uri="{BB962C8B-B14F-4D97-AF65-F5344CB8AC3E}">
        <p14:creationId xmlns:p14="http://schemas.microsoft.com/office/powerpoint/2010/main" val="6403818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63B8E2-C4A4-2C45-88BB-11C779745C5C}"/>
              </a:ext>
            </a:extLst>
          </p:cNvPr>
          <p:cNvSpPr>
            <a:spLocks noGrp="1"/>
          </p:cNvSpPr>
          <p:nvPr>
            <p:ph type="title"/>
          </p:nvPr>
        </p:nvSpPr>
        <p:spPr/>
        <p:txBody>
          <a:bodyPr/>
          <a:lstStyle/>
          <a:p>
            <a:r>
              <a:rPr lang="en-US" dirty="0"/>
              <a:t>Velixo Reports: Analytical Reporting in Excel</a:t>
            </a:r>
          </a:p>
        </p:txBody>
      </p:sp>
      <p:sp>
        <p:nvSpPr>
          <p:cNvPr id="3" name="Content Placeholder 2">
            <a:extLst>
              <a:ext uri="{FF2B5EF4-FFF2-40B4-BE49-F238E27FC236}">
                <a16:creationId xmlns:a16="http://schemas.microsoft.com/office/drawing/2014/main" id="{5649A1E6-A1E3-1342-AE57-6A96CA99387C}"/>
              </a:ext>
            </a:extLst>
          </p:cNvPr>
          <p:cNvSpPr>
            <a:spLocks noGrp="1"/>
          </p:cNvSpPr>
          <p:nvPr>
            <p:ph idx="1"/>
          </p:nvPr>
        </p:nvSpPr>
        <p:spPr>
          <a:xfrm>
            <a:off x="838200" y="1195754"/>
            <a:ext cx="4445000" cy="4981209"/>
          </a:xfrm>
        </p:spPr>
        <p:txBody>
          <a:bodyPr>
            <a:normAutofit/>
          </a:bodyPr>
          <a:lstStyle/>
          <a:p>
            <a:endParaRPr lang="en-US" sz="2400" dirty="0"/>
          </a:p>
          <a:p>
            <a:r>
              <a:rPr lang="en-US" sz="2400" dirty="0"/>
              <a:t>The ease of use of Excel with the power of Acumatica Analytical Reports</a:t>
            </a:r>
          </a:p>
          <a:p>
            <a:r>
              <a:rPr lang="en-US" sz="2400" dirty="0"/>
              <a:t>Status: Production-ready (commercial version available)</a:t>
            </a:r>
          </a:p>
          <a:p>
            <a:r>
              <a:rPr lang="en-US" sz="2400" dirty="0"/>
              <a:t>Link: </a:t>
            </a:r>
            <a:r>
              <a:rPr lang="en-US" sz="2400" dirty="0">
                <a:hlinkClick r:id="rId3"/>
              </a:rPr>
              <a:t>github.com/gmichaud/Velixo-Reports</a:t>
            </a:r>
            <a:endParaRPr lang="en-US" sz="2400" dirty="0"/>
          </a:p>
          <a:p>
            <a:r>
              <a:rPr lang="en-US" sz="2400" dirty="0"/>
              <a:t>More on my blog: </a:t>
            </a:r>
            <a:r>
              <a:rPr lang="en-US" sz="2400" dirty="0">
                <a:hlinkClick r:id="rId4"/>
              </a:rPr>
              <a:t>blog.velixo.com</a:t>
            </a:r>
            <a:endParaRPr lang="en-US" sz="2400" dirty="0"/>
          </a:p>
        </p:txBody>
      </p:sp>
      <p:pic>
        <p:nvPicPr>
          <p:cNvPr id="4" name="Picture 3">
            <a:extLst>
              <a:ext uri="{FF2B5EF4-FFF2-40B4-BE49-F238E27FC236}">
                <a16:creationId xmlns:a16="http://schemas.microsoft.com/office/drawing/2014/main" id="{497CE4F9-0DD6-B849-B7BA-DA752B4A90FA}"/>
              </a:ext>
            </a:extLst>
          </p:cNvPr>
          <p:cNvPicPr>
            <a:picLocks noChangeAspect="1"/>
          </p:cNvPicPr>
          <p:nvPr/>
        </p:nvPicPr>
        <p:blipFill>
          <a:blip r:embed="rId5"/>
          <a:stretch>
            <a:fillRect/>
          </a:stretch>
        </p:blipFill>
        <p:spPr>
          <a:xfrm>
            <a:off x="5461654" y="1867633"/>
            <a:ext cx="6466578" cy="3637450"/>
          </a:xfrm>
          <a:prstGeom prst="rect">
            <a:avLst/>
          </a:prstGeom>
        </p:spPr>
      </p:pic>
    </p:spTree>
    <p:extLst>
      <p:ext uri="{BB962C8B-B14F-4D97-AF65-F5344CB8AC3E}">
        <p14:creationId xmlns:p14="http://schemas.microsoft.com/office/powerpoint/2010/main" val="10473938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C34B32-C1CC-4C9C-A851-06D90AE7200C}"/>
              </a:ext>
            </a:extLst>
          </p:cNvPr>
          <p:cNvSpPr>
            <a:spLocks noGrp="1"/>
          </p:cNvSpPr>
          <p:nvPr>
            <p:ph type="title"/>
          </p:nvPr>
        </p:nvSpPr>
        <p:spPr>
          <a:xfrm>
            <a:off x="838200" y="111677"/>
            <a:ext cx="10515600" cy="5071579"/>
          </a:xfrm>
        </p:spPr>
        <p:txBody>
          <a:bodyPr>
            <a:normAutofit/>
          </a:bodyPr>
          <a:lstStyle/>
          <a:p>
            <a:pPr algn="ctr"/>
            <a:r>
              <a:rPr lang="en-US" sz="8800" b="1" dirty="0"/>
              <a:t>Thank You!</a:t>
            </a:r>
          </a:p>
        </p:txBody>
      </p:sp>
      <p:pic>
        <p:nvPicPr>
          <p:cNvPr id="5" name="Picture 4">
            <a:extLst>
              <a:ext uri="{FF2B5EF4-FFF2-40B4-BE49-F238E27FC236}">
                <a16:creationId xmlns:a16="http://schemas.microsoft.com/office/drawing/2014/main" id="{102CB7BE-4B4F-4BBD-8CBA-8908E3E011A1}"/>
              </a:ext>
            </a:extLst>
          </p:cNvPr>
          <p:cNvPicPr>
            <a:picLocks noChangeAspect="1"/>
          </p:cNvPicPr>
          <p:nvPr/>
        </p:nvPicPr>
        <p:blipFill>
          <a:blip r:embed="rId3"/>
          <a:stretch>
            <a:fillRect/>
          </a:stretch>
        </p:blipFill>
        <p:spPr>
          <a:xfrm>
            <a:off x="4011266" y="4411730"/>
            <a:ext cx="4457701" cy="1114426"/>
          </a:xfrm>
          <a:prstGeom prst="rect">
            <a:avLst/>
          </a:prstGeom>
        </p:spPr>
      </p:pic>
      <p:sp>
        <p:nvSpPr>
          <p:cNvPr id="6" name="TextBox 5">
            <a:extLst>
              <a:ext uri="{FF2B5EF4-FFF2-40B4-BE49-F238E27FC236}">
                <a16:creationId xmlns:a16="http://schemas.microsoft.com/office/drawing/2014/main" id="{F2033362-772A-426A-A48A-B8B8E17E5153}"/>
              </a:ext>
            </a:extLst>
          </p:cNvPr>
          <p:cNvSpPr txBox="1"/>
          <p:nvPr/>
        </p:nvSpPr>
        <p:spPr>
          <a:xfrm>
            <a:off x="4531405" y="3786809"/>
            <a:ext cx="3129190" cy="400110"/>
          </a:xfrm>
          <a:prstGeom prst="rect">
            <a:avLst/>
          </a:prstGeom>
          <a:noFill/>
        </p:spPr>
        <p:txBody>
          <a:bodyPr wrap="none" rtlCol="0">
            <a:spAutoFit/>
          </a:bodyPr>
          <a:lstStyle/>
          <a:p>
            <a:r>
              <a:rPr lang="en-US" sz="2000" b="1" dirty="0">
                <a:solidFill>
                  <a:schemeClr val="accent1"/>
                </a:solidFill>
              </a:rPr>
              <a:t>https://adn.Acumatica.com</a:t>
            </a:r>
          </a:p>
        </p:txBody>
      </p:sp>
      <p:sp>
        <p:nvSpPr>
          <p:cNvPr id="3" name="Rectangle 2">
            <a:extLst>
              <a:ext uri="{FF2B5EF4-FFF2-40B4-BE49-F238E27FC236}">
                <a16:creationId xmlns:a16="http://schemas.microsoft.com/office/drawing/2014/main" id="{E5E5F068-7A61-E24D-BBEA-83A72270EEE3}"/>
              </a:ext>
            </a:extLst>
          </p:cNvPr>
          <p:cNvSpPr/>
          <p:nvPr/>
        </p:nvSpPr>
        <p:spPr>
          <a:xfrm>
            <a:off x="1699754" y="3244334"/>
            <a:ext cx="8792492" cy="369332"/>
          </a:xfrm>
          <a:prstGeom prst="rect">
            <a:avLst/>
          </a:prstGeom>
        </p:spPr>
        <p:txBody>
          <a:bodyPr wrap="square">
            <a:spAutoFit/>
          </a:bodyPr>
          <a:lstStyle/>
          <a:p>
            <a:r>
              <a:rPr lang="en-US" dirty="0"/>
              <a:t>Code samples and presentation: https://</a:t>
            </a:r>
            <a:r>
              <a:rPr lang="en-US" dirty="0" err="1"/>
              <a:t>github.com</a:t>
            </a:r>
            <a:r>
              <a:rPr lang="en-US" dirty="0"/>
              <a:t>/</a:t>
            </a:r>
            <a:r>
              <a:rPr lang="en-US" dirty="0" err="1"/>
              <a:t>gmichaud</a:t>
            </a:r>
            <a:r>
              <a:rPr lang="en-US" dirty="0"/>
              <a:t>/</a:t>
            </a:r>
            <a:r>
              <a:rPr lang="en-US" dirty="0" err="1"/>
              <a:t>BlackBeltTechniques</a:t>
            </a:r>
            <a:endParaRPr lang="en-US" dirty="0"/>
          </a:p>
        </p:txBody>
      </p:sp>
    </p:spTree>
    <p:extLst>
      <p:ext uri="{BB962C8B-B14F-4D97-AF65-F5344CB8AC3E}">
        <p14:creationId xmlns:p14="http://schemas.microsoft.com/office/powerpoint/2010/main" val="29503651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8DD1BEF-7BDF-0B4E-9A80-423BE82D27CE}"/>
              </a:ext>
            </a:extLst>
          </p:cNvPr>
          <p:cNvSpPr>
            <a:spLocks noGrp="1"/>
          </p:cNvSpPr>
          <p:nvPr>
            <p:ph type="title"/>
          </p:nvPr>
        </p:nvSpPr>
        <p:spPr/>
        <p:txBody>
          <a:bodyPr/>
          <a:lstStyle/>
          <a:p>
            <a:r>
              <a:rPr lang="en-US" dirty="0"/>
              <a:t>Part 1 – Everyday tips and tricks</a:t>
            </a:r>
          </a:p>
        </p:txBody>
      </p:sp>
      <p:sp>
        <p:nvSpPr>
          <p:cNvPr id="5" name="Text Placeholder 4">
            <a:extLst>
              <a:ext uri="{FF2B5EF4-FFF2-40B4-BE49-F238E27FC236}">
                <a16:creationId xmlns:a16="http://schemas.microsoft.com/office/drawing/2014/main" id="{8521B7DF-84B1-F94B-813F-E84FF258D9B7}"/>
              </a:ext>
            </a:extLst>
          </p:cNvPr>
          <p:cNvSpPr>
            <a:spLocks noGrp="1"/>
          </p:cNvSpPr>
          <p:nvPr>
            <p:ph type="body" idx="1"/>
          </p:nvPr>
        </p:nvSpPr>
        <p:spPr/>
        <p:txBody>
          <a:bodyPr/>
          <a:lstStyle/>
          <a:p>
            <a:r>
              <a:rPr lang="en-US" dirty="0"/>
              <a:t>What they don’t teach you at the (Acumatica) university</a:t>
            </a:r>
          </a:p>
        </p:txBody>
      </p:sp>
    </p:spTree>
    <p:extLst>
      <p:ext uri="{BB962C8B-B14F-4D97-AF65-F5344CB8AC3E}">
        <p14:creationId xmlns:p14="http://schemas.microsoft.com/office/powerpoint/2010/main" val="12984464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9599B57-6345-BD47-A598-D46F2A4E7609}"/>
              </a:ext>
            </a:extLst>
          </p:cNvPr>
          <p:cNvSpPr>
            <a:spLocks noGrp="1"/>
          </p:cNvSpPr>
          <p:nvPr>
            <p:ph type="title"/>
          </p:nvPr>
        </p:nvSpPr>
        <p:spPr/>
        <p:txBody>
          <a:bodyPr/>
          <a:lstStyle/>
          <a:p>
            <a:r>
              <a:rPr lang="en-US" dirty="0"/>
              <a:t>“Magic” Attributes and BQL Operands</a:t>
            </a:r>
          </a:p>
        </p:txBody>
      </p:sp>
      <p:sp>
        <p:nvSpPr>
          <p:cNvPr id="6" name="TextBox 5">
            <a:extLst>
              <a:ext uri="{FF2B5EF4-FFF2-40B4-BE49-F238E27FC236}">
                <a16:creationId xmlns:a16="http://schemas.microsoft.com/office/drawing/2014/main" id="{77D2A964-E667-BA4A-9A03-E97EC7125F25}"/>
              </a:ext>
            </a:extLst>
          </p:cNvPr>
          <p:cNvSpPr txBox="1"/>
          <p:nvPr/>
        </p:nvSpPr>
        <p:spPr>
          <a:xfrm>
            <a:off x="1998132" y="4460671"/>
            <a:ext cx="8195733" cy="830997"/>
          </a:xfrm>
          <a:prstGeom prst="rect">
            <a:avLst/>
          </a:prstGeom>
          <a:noFill/>
        </p:spPr>
        <p:txBody>
          <a:bodyPr wrap="square" rtlCol="0">
            <a:spAutoFit/>
          </a:bodyPr>
          <a:lstStyle/>
          <a:p>
            <a:pPr algn="ctr"/>
            <a:r>
              <a:rPr lang="en-US" sz="2400" dirty="0"/>
              <a:t>”The best code is no code at all” – Jeff Atwood (</a:t>
            </a:r>
            <a:r>
              <a:rPr lang="en-US" sz="2400" dirty="0" err="1"/>
              <a:t>StackOverflow</a:t>
            </a:r>
            <a:r>
              <a:rPr lang="en-US" sz="2400" dirty="0"/>
              <a:t>, Discourse)</a:t>
            </a:r>
          </a:p>
        </p:txBody>
      </p:sp>
      <p:pic>
        <p:nvPicPr>
          <p:cNvPr id="8" name="Picture 7">
            <a:extLst>
              <a:ext uri="{FF2B5EF4-FFF2-40B4-BE49-F238E27FC236}">
                <a16:creationId xmlns:a16="http://schemas.microsoft.com/office/drawing/2014/main" id="{F78C4DBA-5414-0E4A-AB40-DF10E6311CD2}"/>
              </a:ext>
            </a:extLst>
          </p:cNvPr>
          <p:cNvPicPr>
            <a:picLocks noChangeAspect="1"/>
          </p:cNvPicPr>
          <p:nvPr/>
        </p:nvPicPr>
        <p:blipFill>
          <a:blip r:embed="rId3"/>
          <a:stretch>
            <a:fillRect/>
          </a:stretch>
        </p:blipFill>
        <p:spPr>
          <a:xfrm>
            <a:off x="4958291" y="1690688"/>
            <a:ext cx="2275417" cy="2275417"/>
          </a:xfrm>
          <a:prstGeom prst="rect">
            <a:avLst/>
          </a:prstGeom>
        </p:spPr>
      </p:pic>
    </p:spTree>
    <p:extLst>
      <p:ext uri="{BB962C8B-B14F-4D97-AF65-F5344CB8AC3E}">
        <p14:creationId xmlns:p14="http://schemas.microsoft.com/office/powerpoint/2010/main" val="1580247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0"/>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42DCDC-FE0A-D043-8292-5F33C1912578}"/>
              </a:ext>
            </a:extLst>
          </p:cNvPr>
          <p:cNvSpPr>
            <a:spLocks noGrp="1"/>
          </p:cNvSpPr>
          <p:nvPr>
            <p:ph type="title"/>
          </p:nvPr>
        </p:nvSpPr>
        <p:spPr/>
        <p:txBody>
          <a:bodyPr/>
          <a:lstStyle/>
          <a:p>
            <a:r>
              <a:rPr lang="en-US" dirty="0"/>
              <a:t>The ”traditional” way of making a field required (or visible, or enabled) dynamically</a:t>
            </a:r>
          </a:p>
        </p:txBody>
      </p:sp>
      <p:pic>
        <p:nvPicPr>
          <p:cNvPr id="4" name="Picture 3">
            <a:extLst>
              <a:ext uri="{FF2B5EF4-FFF2-40B4-BE49-F238E27FC236}">
                <a16:creationId xmlns:a16="http://schemas.microsoft.com/office/drawing/2014/main" id="{F41DE1C0-A662-0D46-9A23-6C3FDFA42E7A}"/>
              </a:ext>
            </a:extLst>
          </p:cNvPr>
          <p:cNvPicPr>
            <a:picLocks noChangeAspect="1"/>
          </p:cNvPicPr>
          <p:nvPr/>
        </p:nvPicPr>
        <p:blipFill>
          <a:blip r:embed="rId4"/>
          <a:stretch>
            <a:fillRect/>
          </a:stretch>
        </p:blipFill>
        <p:spPr>
          <a:xfrm>
            <a:off x="997527" y="2119745"/>
            <a:ext cx="10787985" cy="3720385"/>
          </a:xfrm>
          <a:prstGeom prst="rect">
            <a:avLst/>
          </a:prstGeom>
        </p:spPr>
      </p:pic>
    </p:spTree>
    <p:extLst>
      <p:ext uri="{BB962C8B-B14F-4D97-AF65-F5344CB8AC3E}">
        <p14:creationId xmlns:p14="http://schemas.microsoft.com/office/powerpoint/2010/main" val="25587634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0"/>
            <a:lum/>
          </a:blip>
          <a:srcRect/>
          <a:stretch>
            <a:fillRect/>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FC64727-3689-364B-9908-931E6AF80068}"/>
              </a:ext>
            </a:extLst>
          </p:cNvPr>
          <p:cNvSpPr>
            <a:spLocks noGrp="1"/>
          </p:cNvSpPr>
          <p:nvPr>
            <p:ph type="title"/>
          </p:nvPr>
        </p:nvSpPr>
        <p:spPr/>
        <p:txBody>
          <a:bodyPr/>
          <a:lstStyle/>
          <a:p>
            <a:r>
              <a:rPr lang="en-US" dirty="0"/>
              <a:t>3 days (or hours) later…</a:t>
            </a:r>
          </a:p>
        </p:txBody>
      </p:sp>
      <p:pic>
        <p:nvPicPr>
          <p:cNvPr id="4" name="Picture 3">
            <a:extLst>
              <a:ext uri="{FF2B5EF4-FFF2-40B4-BE49-F238E27FC236}">
                <a16:creationId xmlns:a16="http://schemas.microsoft.com/office/drawing/2014/main" id="{D2B24706-C194-5A4F-BF2B-55409C4F2934}"/>
              </a:ext>
            </a:extLst>
          </p:cNvPr>
          <p:cNvPicPr>
            <a:picLocks noChangeAspect="1"/>
          </p:cNvPicPr>
          <p:nvPr/>
        </p:nvPicPr>
        <p:blipFill>
          <a:blip r:embed="rId4"/>
          <a:stretch>
            <a:fillRect/>
          </a:stretch>
        </p:blipFill>
        <p:spPr>
          <a:xfrm>
            <a:off x="1918855" y="1539975"/>
            <a:ext cx="8354290" cy="4932716"/>
          </a:xfrm>
          <a:prstGeom prst="rect">
            <a:avLst/>
          </a:prstGeom>
        </p:spPr>
      </p:pic>
      <p:pic>
        <p:nvPicPr>
          <p:cNvPr id="5" name="Picture 4">
            <a:extLst>
              <a:ext uri="{FF2B5EF4-FFF2-40B4-BE49-F238E27FC236}">
                <a16:creationId xmlns:a16="http://schemas.microsoft.com/office/drawing/2014/main" id="{89D2450B-E32E-1A4E-86D7-7FE1FB0700B6}"/>
              </a:ext>
            </a:extLst>
          </p:cNvPr>
          <p:cNvPicPr>
            <a:picLocks noChangeAspect="1"/>
          </p:cNvPicPr>
          <p:nvPr/>
        </p:nvPicPr>
        <p:blipFill>
          <a:blip r:embed="rId5"/>
          <a:stretch>
            <a:fillRect/>
          </a:stretch>
        </p:blipFill>
        <p:spPr>
          <a:xfrm>
            <a:off x="3906982" y="1940070"/>
            <a:ext cx="4199563" cy="4199563"/>
          </a:xfrm>
          <a:prstGeom prst="rect">
            <a:avLst/>
          </a:prstGeom>
        </p:spPr>
      </p:pic>
    </p:spTree>
    <p:extLst>
      <p:ext uri="{BB962C8B-B14F-4D97-AF65-F5344CB8AC3E}">
        <p14:creationId xmlns:p14="http://schemas.microsoft.com/office/powerpoint/2010/main" val="617793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200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D9BA03-FB13-4336-9B41-939A5D33D6B4}"/>
              </a:ext>
            </a:extLst>
          </p:cNvPr>
          <p:cNvSpPr>
            <a:spLocks noGrp="1"/>
          </p:cNvSpPr>
          <p:nvPr>
            <p:ph type="title"/>
          </p:nvPr>
        </p:nvSpPr>
        <p:spPr/>
        <p:txBody>
          <a:bodyPr/>
          <a:lstStyle/>
          <a:p>
            <a:r>
              <a:rPr lang="en-US" dirty="0"/>
              <a:t>“Magic” Attributes and BQL Operands</a:t>
            </a:r>
          </a:p>
        </p:txBody>
      </p:sp>
      <p:sp>
        <p:nvSpPr>
          <p:cNvPr id="3" name="Content Placeholder 2">
            <a:extLst>
              <a:ext uri="{FF2B5EF4-FFF2-40B4-BE49-F238E27FC236}">
                <a16:creationId xmlns:a16="http://schemas.microsoft.com/office/drawing/2014/main" id="{B58A2253-7926-41BD-9ABD-1DF89DD15EC6}"/>
              </a:ext>
            </a:extLst>
          </p:cNvPr>
          <p:cNvSpPr>
            <a:spLocks noGrp="1"/>
          </p:cNvSpPr>
          <p:nvPr>
            <p:ph idx="1"/>
          </p:nvPr>
        </p:nvSpPr>
        <p:spPr/>
        <p:txBody>
          <a:bodyPr>
            <a:normAutofit/>
          </a:bodyPr>
          <a:lstStyle/>
          <a:p>
            <a:r>
              <a:rPr lang="en-US" sz="2400" dirty="0" err="1">
                <a:latin typeface="Consolas" panose="020B0609020204030204" pitchFamily="49" charset="0"/>
                <a:cs typeface="Consolas" panose="020B0609020204030204" pitchFamily="49" charset="0"/>
              </a:rPr>
              <a:t>PXUIRequired</a:t>
            </a:r>
            <a:r>
              <a:rPr lang="en-US" sz="2400" dirty="0">
                <a:latin typeface="Consolas" panose="020B0609020204030204" pitchFamily="49" charset="0"/>
                <a:cs typeface="Consolas" panose="020B0609020204030204" pitchFamily="49" charset="0"/>
              </a:rPr>
              <a:t>(Type condition)</a:t>
            </a:r>
          </a:p>
          <a:p>
            <a:r>
              <a:rPr lang="en-US" sz="2400" dirty="0" err="1">
                <a:latin typeface="Consolas" panose="020B0609020204030204" pitchFamily="49" charset="0"/>
                <a:cs typeface="Consolas" panose="020B0609020204030204" pitchFamily="49" charset="0"/>
              </a:rPr>
              <a:t>PXUIEnabled</a:t>
            </a:r>
            <a:r>
              <a:rPr lang="en-US" sz="2400" dirty="0">
                <a:latin typeface="Consolas" panose="020B0609020204030204" pitchFamily="49" charset="0"/>
                <a:cs typeface="Consolas" panose="020B0609020204030204" pitchFamily="49" charset="0"/>
              </a:rPr>
              <a:t>(Type condition) </a:t>
            </a:r>
          </a:p>
          <a:p>
            <a:r>
              <a:rPr lang="en-US" sz="2400" dirty="0" err="1">
                <a:latin typeface="Consolas" panose="020B0609020204030204" pitchFamily="49" charset="0"/>
                <a:cs typeface="Consolas" panose="020B0609020204030204" pitchFamily="49" charset="0"/>
              </a:rPr>
              <a:t>PXUIVisible</a:t>
            </a:r>
            <a:r>
              <a:rPr lang="en-US" sz="2400" dirty="0">
                <a:latin typeface="Consolas" panose="020B0609020204030204" pitchFamily="49" charset="0"/>
                <a:cs typeface="Consolas" panose="020B0609020204030204" pitchFamily="49" charset="0"/>
              </a:rPr>
              <a:t>(Type condition) -&gt; </a:t>
            </a:r>
            <a:r>
              <a:rPr lang="en-US" sz="2400" dirty="0">
                <a:latin typeface="Calibri" panose="020F0502020204030204" pitchFamily="34" charset="0"/>
                <a:cs typeface="Calibri" panose="020F0502020204030204" pitchFamily="34" charset="0"/>
              </a:rPr>
              <a:t>New in 2018 R1 Update 4</a:t>
            </a:r>
          </a:p>
          <a:p>
            <a:r>
              <a:rPr lang="en-US" sz="2400" dirty="0" err="1">
                <a:latin typeface="Consolas" panose="020B0609020204030204" pitchFamily="49" charset="0"/>
                <a:cs typeface="Consolas" panose="020B0609020204030204" pitchFamily="49" charset="0"/>
              </a:rPr>
              <a:t>PXUIVerify</a:t>
            </a:r>
            <a:r>
              <a:rPr lang="en-US" sz="2400" dirty="0">
                <a:latin typeface="Consolas" panose="020B0609020204030204" pitchFamily="49" charset="0"/>
                <a:cs typeface="Consolas" panose="020B0609020204030204" pitchFamily="49" charset="0"/>
              </a:rPr>
              <a:t>(Type condition)</a:t>
            </a:r>
            <a:endParaRPr lang="en-US" sz="2400" dirty="0">
              <a:latin typeface="Calibri" panose="020F0502020204030204" pitchFamily="34" charset="0"/>
              <a:cs typeface="Calibri" panose="020F0502020204030204" pitchFamily="34" charset="0"/>
            </a:endParaRPr>
          </a:p>
          <a:p>
            <a:r>
              <a:rPr lang="en-US" sz="2400" dirty="0">
                <a:latin typeface="Calibri" panose="020F0502020204030204" pitchFamily="34" charset="0"/>
                <a:cs typeface="Calibri" panose="020F0502020204030204" pitchFamily="34" charset="0"/>
              </a:rPr>
              <a:t>Related Operands</a:t>
            </a:r>
          </a:p>
          <a:p>
            <a:pPr lvl="1"/>
            <a:r>
              <a:rPr lang="en-US" sz="2000" dirty="0">
                <a:latin typeface="Consolas" panose="020B0609020204030204" pitchFamily="49" charset="0"/>
                <a:cs typeface="Consolas" panose="020B0609020204030204" pitchFamily="49" charset="0"/>
              </a:rPr>
              <a:t>Selector&lt;</a:t>
            </a:r>
            <a:r>
              <a:rPr lang="en-US" sz="2000" dirty="0" err="1">
                <a:latin typeface="Consolas" panose="020B0609020204030204" pitchFamily="49" charset="0"/>
                <a:cs typeface="Consolas" panose="020B0609020204030204" pitchFamily="49" charset="0"/>
              </a:rPr>
              <a:t>KeyField</a:t>
            </a:r>
            <a:r>
              <a:rPr lang="en-US" sz="2000" dirty="0">
                <a:latin typeface="Consolas" panose="020B0609020204030204" pitchFamily="49" charset="0"/>
                <a:cs typeface="Consolas" panose="020B0609020204030204" pitchFamily="49" charset="0"/>
              </a:rPr>
              <a:t>, Operand&gt;</a:t>
            </a:r>
          </a:p>
          <a:p>
            <a:pPr lvl="1"/>
            <a:r>
              <a:rPr lang="en-US" sz="2000" dirty="0">
                <a:latin typeface="Consolas" panose="020B0609020204030204" pitchFamily="49" charset="0"/>
                <a:cs typeface="Consolas" panose="020B0609020204030204" pitchFamily="49" charset="0"/>
              </a:rPr>
              <a:t>Default&lt;Field, …&gt;</a:t>
            </a:r>
          </a:p>
        </p:txBody>
      </p:sp>
    </p:spTree>
    <p:extLst>
      <p:ext uri="{BB962C8B-B14F-4D97-AF65-F5344CB8AC3E}">
        <p14:creationId xmlns:p14="http://schemas.microsoft.com/office/powerpoint/2010/main" val="42168997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E9EB0B7-6A4D-AD4D-B30E-33AE30D3CD33}"/>
              </a:ext>
            </a:extLst>
          </p:cNvPr>
          <p:cNvSpPr>
            <a:spLocks noGrp="1"/>
          </p:cNvSpPr>
          <p:nvPr>
            <p:ph type="title"/>
          </p:nvPr>
        </p:nvSpPr>
        <p:spPr/>
        <p:txBody>
          <a:bodyPr>
            <a:normAutofit/>
          </a:bodyPr>
          <a:lstStyle/>
          <a:p>
            <a:r>
              <a:rPr lang="en-US" dirty="0"/>
              <a:t>Application-wide data caching with slots and </a:t>
            </a:r>
            <a:r>
              <a:rPr lang="en-US" dirty="0" err="1"/>
              <a:t>IPrefetchable</a:t>
            </a:r>
            <a:endParaRPr lang="en-US" dirty="0"/>
          </a:p>
        </p:txBody>
      </p:sp>
      <p:sp>
        <p:nvSpPr>
          <p:cNvPr id="5" name="Content Placeholder 4">
            <a:extLst>
              <a:ext uri="{FF2B5EF4-FFF2-40B4-BE49-F238E27FC236}">
                <a16:creationId xmlns:a16="http://schemas.microsoft.com/office/drawing/2014/main" id="{8E6CBB12-79B9-394C-ADA0-505F1F613880}"/>
              </a:ext>
            </a:extLst>
          </p:cNvPr>
          <p:cNvSpPr>
            <a:spLocks noGrp="1"/>
          </p:cNvSpPr>
          <p:nvPr>
            <p:ph idx="1"/>
          </p:nvPr>
        </p:nvSpPr>
        <p:spPr>
          <a:xfrm>
            <a:off x="838200" y="1825625"/>
            <a:ext cx="6019800" cy="4351338"/>
          </a:xfrm>
        </p:spPr>
        <p:txBody>
          <a:bodyPr/>
          <a:lstStyle/>
          <a:p>
            <a:r>
              <a:rPr lang="en-US" dirty="0"/>
              <a:t>Use case: </a:t>
            </a:r>
            <a:r>
              <a:rPr lang="en-US" u="sng" dirty="0"/>
              <a:t>frequently accessed data</a:t>
            </a:r>
            <a:r>
              <a:rPr lang="en-US" dirty="0"/>
              <a:t> that is </a:t>
            </a:r>
            <a:r>
              <a:rPr lang="en-US" u="sng" dirty="0"/>
              <a:t>expensive to load</a:t>
            </a:r>
            <a:r>
              <a:rPr lang="en-US" dirty="0"/>
              <a:t>, </a:t>
            </a:r>
            <a:r>
              <a:rPr lang="en-US" u="sng" dirty="0"/>
              <a:t>reasonable in size</a:t>
            </a:r>
            <a:r>
              <a:rPr lang="en-US" dirty="0"/>
              <a:t> and </a:t>
            </a:r>
            <a:r>
              <a:rPr lang="en-US" u="sng" dirty="0"/>
              <a:t>not updated frequently</a:t>
            </a:r>
          </a:p>
          <a:p>
            <a:r>
              <a:rPr lang="en-US" dirty="0"/>
              <a:t>Existing examples within Acumatica: user permissions, site map, segmented key configuration, discount rules</a:t>
            </a:r>
          </a:p>
          <a:p>
            <a:r>
              <a:rPr lang="en-US" dirty="0"/>
              <a:t>Acumatica takes care of initializing it on first access and invalidating the (whole) cache when a row changes</a:t>
            </a:r>
          </a:p>
          <a:p>
            <a:pPr marL="0" indent="0">
              <a:buNone/>
            </a:pPr>
            <a:endParaRPr lang="en-US" dirty="0"/>
          </a:p>
        </p:txBody>
      </p:sp>
      <p:pic>
        <p:nvPicPr>
          <p:cNvPr id="9" name="Picture 8">
            <a:extLst>
              <a:ext uri="{FF2B5EF4-FFF2-40B4-BE49-F238E27FC236}">
                <a16:creationId xmlns:a16="http://schemas.microsoft.com/office/drawing/2014/main" id="{D7970CD1-F975-9446-AE64-800C126F2BED}"/>
              </a:ext>
            </a:extLst>
          </p:cNvPr>
          <p:cNvPicPr>
            <a:picLocks noChangeAspect="1"/>
          </p:cNvPicPr>
          <p:nvPr/>
        </p:nvPicPr>
        <p:blipFill>
          <a:blip r:embed="rId3"/>
          <a:stretch>
            <a:fillRect/>
          </a:stretch>
        </p:blipFill>
        <p:spPr>
          <a:xfrm>
            <a:off x="6858000" y="1690688"/>
            <a:ext cx="4796716" cy="4634345"/>
          </a:xfrm>
          <a:prstGeom prst="rect">
            <a:avLst/>
          </a:prstGeom>
        </p:spPr>
      </p:pic>
    </p:spTree>
    <p:extLst>
      <p:ext uri="{BB962C8B-B14F-4D97-AF65-F5344CB8AC3E}">
        <p14:creationId xmlns:p14="http://schemas.microsoft.com/office/powerpoint/2010/main" val="39424187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EAA8E9-E348-D84A-8990-799390D40870}"/>
              </a:ext>
            </a:extLst>
          </p:cNvPr>
          <p:cNvSpPr>
            <a:spLocks noGrp="1"/>
          </p:cNvSpPr>
          <p:nvPr>
            <p:ph type="title"/>
          </p:nvPr>
        </p:nvSpPr>
        <p:spPr/>
        <p:txBody>
          <a:bodyPr>
            <a:normAutofit/>
          </a:bodyPr>
          <a:lstStyle/>
          <a:p>
            <a:r>
              <a:rPr lang="en-US" dirty="0"/>
              <a:t>Optimizing your development environment – </a:t>
            </a:r>
            <a:r>
              <a:rPr lang="en-US" dirty="0" err="1"/>
              <a:t>web.config</a:t>
            </a:r>
            <a:r>
              <a:rPr lang="en-US" dirty="0"/>
              <a:t> tweaks</a:t>
            </a:r>
          </a:p>
        </p:txBody>
      </p:sp>
      <p:sp>
        <p:nvSpPr>
          <p:cNvPr id="3" name="Content Placeholder 2">
            <a:extLst>
              <a:ext uri="{FF2B5EF4-FFF2-40B4-BE49-F238E27FC236}">
                <a16:creationId xmlns:a16="http://schemas.microsoft.com/office/drawing/2014/main" id="{E4BA51A3-301B-FC4A-A1CF-CEB158279462}"/>
              </a:ext>
            </a:extLst>
          </p:cNvPr>
          <p:cNvSpPr>
            <a:spLocks noGrp="1"/>
          </p:cNvSpPr>
          <p:nvPr>
            <p:ph idx="1"/>
          </p:nvPr>
        </p:nvSpPr>
        <p:spPr>
          <a:xfrm>
            <a:off x="838200" y="1825625"/>
            <a:ext cx="4585855" cy="4351338"/>
          </a:xfrm>
        </p:spPr>
        <p:txBody>
          <a:bodyPr>
            <a:normAutofit/>
          </a:bodyPr>
          <a:lstStyle/>
          <a:p>
            <a:r>
              <a:rPr lang="en-US" dirty="0">
                <a:latin typeface="Consolas" panose="020B0609020204030204" pitchFamily="49" charset="0"/>
                <a:cs typeface="Consolas" panose="020B0609020204030204" pitchFamily="49" charset="0"/>
              </a:rPr>
              <a:t>&lt;</a:t>
            </a:r>
            <a:r>
              <a:rPr lang="en-US" dirty="0" err="1">
                <a:latin typeface="Consolas" panose="020B0609020204030204" pitchFamily="49" charset="0"/>
                <a:cs typeface="Consolas" panose="020B0609020204030204" pitchFamily="49" charset="0"/>
              </a:rPr>
              <a:t>appSettings</a:t>
            </a:r>
            <a:r>
              <a:rPr lang="en-US" dirty="0">
                <a:latin typeface="Consolas" panose="020B0609020204030204" pitchFamily="49" charset="0"/>
                <a:cs typeface="Consolas" panose="020B0609020204030204" pitchFamily="49" charset="0"/>
              </a:rPr>
              <a:t>&gt;</a:t>
            </a:r>
          </a:p>
          <a:p>
            <a:pPr lvl="1"/>
            <a:r>
              <a:rPr lang="en-US" dirty="0" err="1"/>
              <a:t>CompilePages</a:t>
            </a:r>
            <a:r>
              <a:rPr lang="en-US" dirty="0"/>
              <a:t> = FALSE</a:t>
            </a:r>
          </a:p>
          <a:p>
            <a:pPr lvl="1"/>
            <a:r>
              <a:rPr lang="en-US" dirty="0" err="1"/>
              <a:t>InstantiateAllCaches</a:t>
            </a:r>
            <a:r>
              <a:rPr lang="en-US" dirty="0"/>
              <a:t> = FALSE</a:t>
            </a:r>
          </a:p>
          <a:p>
            <a:r>
              <a:rPr lang="en-US" dirty="0">
                <a:latin typeface="Consolas" panose="020B0609020204030204" pitchFamily="49" charset="0"/>
                <a:cs typeface="Consolas" panose="020B0609020204030204" pitchFamily="49" charset="0"/>
              </a:rPr>
              <a:t>&lt;compilation&gt;</a:t>
            </a:r>
          </a:p>
          <a:p>
            <a:pPr lvl="1"/>
            <a:r>
              <a:rPr lang="en-US" dirty="0" err="1"/>
              <a:t>OptimizeCompilations</a:t>
            </a:r>
            <a:r>
              <a:rPr lang="en-US" dirty="0"/>
              <a:t> = TRUE</a:t>
            </a:r>
          </a:p>
        </p:txBody>
      </p:sp>
      <p:graphicFrame>
        <p:nvGraphicFramePr>
          <p:cNvPr id="5" name="Chart 4">
            <a:extLst>
              <a:ext uri="{FF2B5EF4-FFF2-40B4-BE49-F238E27FC236}">
                <a16:creationId xmlns:a16="http://schemas.microsoft.com/office/drawing/2014/main" id="{9584344D-7D71-B64A-BE96-607E2796A994}"/>
              </a:ext>
            </a:extLst>
          </p:cNvPr>
          <p:cNvGraphicFramePr>
            <a:graphicFrameLocks/>
          </p:cNvGraphicFramePr>
          <p:nvPr>
            <p:extLst>
              <p:ext uri="{D42A27DB-BD31-4B8C-83A1-F6EECF244321}">
                <p14:modId xmlns:p14="http://schemas.microsoft.com/office/powerpoint/2010/main" val="4182488781"/>
              </p:ext>
            </p:extLst>
          </p:nvPr>
        </p:nvGraphicFramePr>
        <p:xfrm>
          <a:off x="5424055" y="1825626"/>
          <a:ext cx="5285509" cy="3993284"/>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776959170"/>
      </p:ext>
    </p:extLst>
  </p:cSld>
  <p:clrMapOvr>
    <a:masterClrMapping/>
  </p:clrMapOvr>
</p:sld>
</file>

<file path=ppt/theme/theme1.xml><?xml version="1.0" encoding="utf-8"?>
<a:theme xmlns:a="http://schemas.openxmlformats.org/drawingml/2006/main" name="AcumaticaxRPDevConPPT_Acumatica_060618-v2">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AcumaticaxRPDevConPPT_Acumatica_060618-v2</Template>
  <TotalTime>1885</TotalTime>
  <Words>1785</Words>
  <Application>Microsoft Macintosh PowerPoint</Application>
  <PresentationFormat>Widescreen</PresentationFormat>
  <Paragraphs>174</Paragraphs>
  <Slides>23</Slides>
  <Notes>23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23</vt:i4>
      </vt:variant>
    </vt:vector>
  </HeadingPairs>
  <TitlesOfParts>
    <vt:vector size="28" baseType="lpstr">
      <vt:lpstr>Arial</vt:lpstr>
      <vt:lpstr>Calibri</vt:lpstr>
      <vt:lpstr>Calibri Light</vt:lpstr>
      <vt:lpstr>Consolas</vt:lpstr>
      <vt:lpstr>AcumaticaxRPDevConPPT_Acumatica_060618-v2</vt:lpstr>
      <vt:lpstr>Black-Belt Developer Techniques</vt:lpstr>
      <vt:lpstr>Welcome!</vt:lpstr>
      <vt:lpstr>Part 1 – Everyday tips and tricks</vt:lpstr>
      <vt:lpstr>“Magic” Attributes and BQL Operands</vt:lpstr>
      <vt:lpstr>The ”traditional” way of making a field required (or visible, or enabled) dynamically</vt:lpstr>
      <vt:lpstr>3 days (or hours) later…</vt:lpstr>
      <vt:lpstr>“Magic” Attributes and BQL Operands</vt:lpstr>
      <vt:lpstr>Application-wide data caching with slots and IPrefetchable</vt:lpstr>
      <vt:lpstr>Optimizing your development environment – web.config tweaks</vt:lpstr>
      <vt:lpstr>Part 2 - Pushing the limits of Acumatica extensibility</vt:lpstr>
      <vt:lpstr>PowerPoint Presentation</vt:lpstr>
      <vt:lpstr>Über-graph extensions</vt:lpstr>
      <vt:lpstr>Dependency Injection with Acumatica</vt:lpstr>
      <vt:lpstr>Dependency Injection with Acumatica</vt:lpstr>
      <vt:lpstr>Dependency Injection with Acumatica</vt:lpstr>
      <vt:lpstr>Dependency Injection with Acumatica</vt:lpstr>
      <vt:lpstr>Custom HTTP Handlers</vt:lpstr>
      <vt:lpstr>PowerPoint Presentation</vt:lpstr>
      <vt:lpstr>Part 3 – Showcase and dev community call to action</vt:lpstr>
      <vt:lpstr>Velixo Mail Track: Acumatica/SendGrid Integration</vt:lpstr>
      <vt:lpstr>Velixo Code Editor for Acumatica</vt:lpstr>
      <vt:lpstr>Velixo Reports: Analytical Reporting in Excel</vt:lpstr>
      <vt:lpstr>Thank You!</vt:lpstr>
    </vt:vector>
  </TitlesOfParts>
  <Company/>
  <LinksUpToDate>false</LinksUpToDate>
  <SharedDoc>false</SharedDoc>
  <HyperlinksChanged>false</HyperlinksChanged>
  <AppVersion>16.0014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Mark Franks</dc:creator>
  <cp:lastModifiedBy>Bénédicte Ferland</cp:lastModifiedBy>
  <cp:revision>170</cp:revision>
  <cp:lastPrinted>2018-06-18T16:29:11Z</cp:lastPrinted>
  <dcterms:created xsi:type="dcterms:W3CDTF">2018-05-24T16:09:11Z</dcterms:created>
  <dcterms:modified xsi:type="dcterms:W3CDTF">2018-06-20T14:05:58Z</dcterms:modified>
</cp:coreProperties>
</file>